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5"/>
  </p:notesMasterIdLst>
  <p:sldIdLst>
    <p:sldId id="311" r:id="rId2"/>
    <p:sldId id="316" r:id="rId3"/>
    <p:sldId id="317" r:id="rId4"/>
    <p:sldId id="356" r:id="rId5"/>
    <p:sldId id="318" r:id="rId6"/>
    <p:sldId id="319" r:id="rId7"/>
    <p:sldId id="371" r:id="rId8"/>
    <p:sldId id="373" r:id="rId9"/>
    <p:sldId id="372" r:id="rId10"/>
    <p:sldId id="340" r:id="rId11"/>
    <p:sldId id="341" r:id="rId12"/>
    <p:sldId id="320" r:id="rId13"/>
    <p:sldId id="343" r:id="rId14"/>
    <p:sldId id="374" r:id="rId15"/>
    <p:sldId id="324" r:id="rId16"/>
    <p:sldId id="348" r:id="rId17"/>
    <p:sldId id="328" r:id="rId18"/>
    <p:sldId id="329" r:id="rId19"/>
    <p:sldId id="361" r:id="rId20"/>
    <p:sldId id="351" r:id="rId21"/>
    <p:sldId id="330" r:id="rId22"/>
    <p:sldId id="350" r:id="rId23"/>
    <p:sldId id="331" r:id="rId24"/>
    <p:sldId id="354" r:id="rId25"/>
    <p:sldId id="370" r:id="rId26"/>
    <p:sldId id="375" r:id="rId27"/>
    <p:sldId id="376" r:id="rId28"/>
    <p:sldId id="364" r:id="rId29"/>
    <p:sldId id="365" r:id="rId30"/>
    <p:sldId id="369" r:id="rId31"/>
    <p:sldId id="336" r:id="rId32"/>
    <p:sldId id="338" r:id="rId33"/>
    <p:sldId id="35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9999"/>
    <a:srgbClr val="00CCFF"/>
    <a:srgbClr val="009900"/>
    <a:srgbClr val="FF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320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6ED6F0-55A9-4279-8AEA-B0D0A9375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0AC9C-C174-4D85-9611-A7D378CEE77F}" type="slidenum">
              <a:rPr lang="en-US"/>
              <a:pPr/>
              <a:t>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529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774FE-E8E8-40D6-87D9-47492E3481D6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8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E613D-C356-43BD-874F-6C5149CBF4E7}" type="slidenum">
              <a:rPr lang="en-US"/>
              <a:pPr/>
              <a:t>21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47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5A204-6EBD-46F8-A62E-F86ED260FA7C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625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8DFD2-1157-45B6-B66C-D642FB84D8E8}" type="slidenum">
              <a:rPr lang="en-US"/>
              <a:pPr/>
              <a:t>23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19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2C70B-24E6-414B-B7B1-90790CB532F1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272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490B4-2C59-4716-8EF5-864D70A84FF2}" type="slidenum">
              <a:rPr lang="en-US"/>
              <a:pPr/>
              <a:t>31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890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B899-8681-499A-B1A9-262AD85135CC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982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EBAD0-5979-4A5D-845B-300642CFAADE}" type="slidenum">
              <a:rPr lang="en-US"/>
              <a:pPr/>
              <a:t>33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4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C6CA3-5A5E-4DF7-8960-4208EA55BA3A}" type="slidenum">
              <a:rPr lang="en-US"/>
              <a:pPr/>
              <a:t>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19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352B9-F91D-4993-AD4F-A64649031C21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75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CDB0E-54E9-41F5-8067-25D81B2FAD90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21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266A3-B6F2-4159-8E51-170D6C2C1E5D}" type="slidenum">
              <a:rPr lang="en-US"/>
              <a:pPr/>
              <a:t>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91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D6F0-55A9-4279-8AEA-B0D0A9375D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7019D-7AA6-40B3-B58B-F77A66798A1C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083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83271-3378-450E-98BF-8F3B902B1348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907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2017F-2500-464A-AEC7-9C4F3C2C029B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58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4FDD-5AC7-4F48-96F3-7880E738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B4AF-E74E-47FE-AC4E-2352B67E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B155-A3EF-4C05-970E-0A38F28AF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ED8036-9585-452C-BC81-A03686CC91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615C-65FE-4FC4-99A9-9AE19F79B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2AB-5BA9-4BAB-AE48-B8D7E18E9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6860-F0FA-404B-931A-870E45575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C1B-DE78-4C8B-9A51-E402D1E41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7DFF-82D5-4C1F-A536-19F16626B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C05-7E78-4E09-ADEE-30873723C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BD55-D288-4B3C-BE16-2ED0D7E3D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61EA-A0E2-486F-9FDF-0F6C0196A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A76A-830E-4A91-B239-14FFDC662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en.wikipedia.org/wiki/Hydrox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Hydrogen" TargetMode="External"/><Relationship Id="rId5" Type="http://schemas.openxmlformats.org/officeDocument/2006/relationships/hyperlink" Target="http://en.wikipedia.org/wiki/Carbon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synthesis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Antal </a:t>
            </a:r>
            <a:r>
              <a:rPr lang="hu-HU" dirty="0" err="1" smtClean="0"/>
              <a:t>Tungler</a:t>
            </a:r>
            <a:r>
              <a:rPr lang="hu-HU" dirty="0" smtClean="0"/>
              <a:t> </a:t>
            </a:r>
          </a:p>
          <a:p>
            <a:r>
              <a:rPr lang="hu-HU" dirty="0" smtClean="0"/>
              <a:t>Emeritus professzor</a:t>
            </a:r>
          </a:p>
          <a:p>
            <a:r>
              <a:rPr lang="hu-HU" dirty="0" smtClean="0"/>
              <a:t>Centre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Research</a:t>
            </a:r>
          </a:p>
          <a:p>
            <a:r>
              <a:rPr lang="hu-HU" dirty="0" smtClean="0"/>
              <a:t>2024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methanol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7200" y="20574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The output of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 (</a:t>
            </a:r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turbines</a:t>
            </a:r>
            <a:r>
              <a:rPr lang="hu-HU" dirty="0" smtClean="0"/>
              <a:t>, </a:t>
            </a:r>
            <a:r>
              <a:rPr lang="hu-HU" dirty="0" err="1" smtClean="0"/>
              <a:t>photovoltaics</a:t>
            </a:r>
            <a:r>
              <a:rPr lang="hu-HU" dirty="0" smtClean="0"/>
              <a:t>) </a:t>
            </a:r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significantly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(</a:t>
            </a:r>
            <a:r>
              <a:rPr lang="hu-HU" dirty="0" err="1" smtClean="0"/>
              <a:t>exceptions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biogas</a:t>
            </a:r>
            <a:r>
              <a:rPr lang="hu-HU" dirty="0" smtClean="0"/>
              <a:t> and </a:t>
            </a:r>
            <a:r>
              <a:rPr lang="hu-HU" dirty="0" err="1" smtClean="0"/>
              <a:t>geothermal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), </a:t>
            </a:r>
            <a:r>
              <a:rPr lang="hu-HU" dirty="0" err="1" smtClean="0"/>
              <a:t>therefore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</a:t>
            </a:r>
            <a:r>
              <a:rPr lang="hu-HU" dirty="0" err="1" smtClean="0"/>
              <a:t>capacities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overcome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r>
              <a:rPr lang="hu-HU" dirty="0" err="1" smtClean="0"/>
              <a:t>periods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continuous</a:t>
            </a:r>
            <a:r>
              <a:rPr lang="hu-HU" dirty="0" smtClean="0"/>
              <a:t>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supply</a:t>
            </a:r>
            <a:r>
              <a:rPr lang="hu-HU" dirty="0" smtClean="0"/>
              <a:t>. The </a:t>
            </a:r>
            <a:r>
              <a:rPr lang="hu-HU" dirty="0" err="1" smtClean="0"/>
              <a:t>feasible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of </a:t>
            </a:r>
            <a:r>
              <a:rPr lang="hu-HU" dirty="0" err="1" smtClean="0"/>
              <a:t>diverse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and </a:t>
            </a:r>
            <a:r>
              <a:rPr lang="hu-HU" dirty="0" err="1" smtClean="0"/>
              <a:t>capacities</a:t>
            </a:r>
            <a:r>
              <a:rPr lang="hu-HU" dirty="0" smtClean="0"/>
              <a:t>.</a:t>
            </a:r>
          </a:p>
          <a:p>
            <a:r>
              <a:rPr lang="hu-HU" dirty="0"/>
              <a:t>The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storing</a:t>
            </a:r>
            <a:r>
              <a:rPr lang="hu-HU" dirty="0"/>
              <a:t> </a:t>
            </a:r>
            <a:r>
              <a:rPr lang="hu-HU" dirty="0" err="1"/>
              <a:t>occurs</a:t>
            </a:r>
            <a:r>
              <a:rPr lang="hu-HU" dirty="0"/>
              <a:t> </a:t>
            </a:r>
            <a:r>
              <a:rPr lang="hu-HU" dirty="0" err="1" smtClean="0"/>
              <a:t>nowadays</a:t>
            </a:r>
            <a:r>
              <a:rPr lang="hu-HU" dirty="0" smtClean="0"/>
              <a:t> </a:t>
            </a:r>
            <a:r>
              <a:rPr lang="hu-HU" dirty="0" err="1" smtClean="0"/>
              <a:t>mainly</a:t>
            </a:r>
            <a:r>
              <a:rPr lang="hu-HU" dirty="0" smtClean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batteries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/>
              <a:t>methods</a:t>
            </a:r>
            <a:r>
              <a:rPr lang="hu-HU" dirty="0"/>
              <a:t> of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storing</a:t>
            </a:r>
            <a:r>
              <a:rPr lang="hu-HU" dirty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/>
              <a:t>needed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dirty="0" smtClean="0"/>
              <a:t>George </a:t>
            </a:r>
            <a:r>
              <a:rPr lang="hu-HU" dirty="0" err="1" smtClean="0"/>
              <a:t>Olah</a:t>
            </a:r>
            <a:r>
              <a:rPr lang="hu-HU" dirty="0" smtClean="0"/>
              <a:t> (Nobel </a:t>
            </a:r>
            <a:r>
              <a:rPr lang="hu-HU" dirty="0" err="1" smtClean="0"/>
              <a:t>prize</a:t>
            </a:r>
            <a:r>
              <a:rPr lang="hu-HU" dirty="0" smtClean="0"/>
              <a:t> </a:t>
            </a:r>
            <a:r>
              <a:rPr lang="hu-HU" dirty="0" err="1" smtClean="0"/>
              <a:t>winner</a:t>
            </a:r>
            <a:r>
              <a:rPr lang="hu-HU" dirty="0" smtClean="0"/>
              <a:t> 1994) and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coworkers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book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„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Economy</a:t>
            </a:r>
            <a:r>
              <a:rPr lang="hu-HU" dirty="0" smtClean="0"/>
              <a:t>” </a:t>
            </a:r>
            <a:r>
              <a:rPr lang="hu-HU" dirty="0" err="1" smtClean="0"/>
              <a:t>discuss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options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vote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fuel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storing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opinion</a:t>
            </a:r>
            <a:r>
              <a:rPr lang="hu-HU" dirty="0" smtClean="0"/>
              <a:t> 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alternative</a:t>
            </a:r>
            <a:r>
              <a:rPr lang="hu-HU" dirty="0" smtClean="0"/>
              <a:t> of </a:t>
            </a:r>
            <a:r>
              <a:rPr lang="hu-HU" dirty="0" err="1" smtClean="0"/>
              <a:t>hydrogen</a:t>
            </a:r>
            <a:r>
              <a:rPr lang="hu-HU" dirty="0" smtClean="0"/>
              <a:t>!?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334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Energy</a:t>
            </a:r>
            <a:r>
              <a:rPr lang="hu-HU" sz="2800" dirty="0" smtClean="0"/>
              <a:t> </a:t>
            </a:r>
            <a:r>
              <a:rPr lang="hu-HU" sz="2800" dirty="0" err="1" smtClean="0"/>
              <a:t>storing</a:t>
            </a:r>
            <a:r>
              <a:rPr lang="hu-HU" sz="2800" dirty="0" smtClean="0"/>
              <a:t> </a:t>
            </a:r>
            <a:r>
              <a:rPr lang="hu-HU" sz="2800" dirty="0" err="1" smtClean="0"/>
              <a:t>materials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751" y="4876800"/>
            <a:ext cx="11093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" y="995362"/>
            <a:ext cx="83343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6841751" y="5105400"/>
            <a:ext cx="146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Formic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480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110596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077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dirty="0">
              <a:cs typeface="Arial" charset="0"/>
            </a:endParaRPr>
          </a:p>
          <a:p>
            <a:r>
              <a:rPr lang="en-US" sz="4000" b="1" dirty="0"/>
              <a:t>. </a:t>
            </a:r>
            <a:r>
              <a:rPr lang="en-US" sz="2000" dirty="0">
                <a:cs typeface="Arial" charset="0"/>
              </a:rPr>
              <a:t>As a solvent and as an antifreeze in pipelines.</a:t>
            </a:r>
            <a:r>
              <a:rPr lang="en-US" dirty="0"/>
              <a:t> </a:t>
            </a:r>
          </a:p>
          <a:p>
            <a:r>
              <a:rPr lang="en-US" sz="4000" b="1" dirty="0"/>
              <a:t>. </a:t>
            </a:r>
            <a:r>
              <a:rPr lang="en-US" sz="2000" dirty="0">
                <a:cs typeface="Arial" charset="0"/>
              </a:rPr>
              <a:t>About 40% of methanol is converted to formaldehyde, and from</a:t>
            </a:r>
            <a:r>
              <a:rPr lang="en-US" dirty="0"/>
              <a:t> </a:t>
            </a:r>
          </a:p>
          <a:p>
            <a:r>
              <a:rPr lang="en-US" dirty="0"/>
              <a:t>     </a:t>
            </a:r>
            <a:r>
              <a:rPr lang="en-US" sz="2000" dirty="0">
                <a:cs typeface="Arial" charset="0"/>
              </a:rPr>
              <a:t>there into products as diverse as plastics, plywood, paints, </a:t>
            </a:r>
          </a:p>
          <a:p>
            <a:r>
              <a:rPr lang="en-US" sz="2000" dirty="0">
                <a:cs typeface="Arial" charset="0"/>
              </a:rPr>
              <a:t>    </a:t>
            </a:r>
            <a:r>
              <a:rPr lang="en-US" sz="2000" dirty="0" smtClean="0">
                <a:cs typeface="Arial" charset="0"/>
              </a:rPr>
              <a:t>explosives </a:t>
            </a:r>
            <a:r>
              <a:rPr lang="en-US" sz="2000" dirty="0">
                <a:cs typeface="Arial" charset="0"/>
              </a:rPr>
              <a:t>and permanent press textiles. </a:t>
            </a:r>
          </a:p>
          <a:p>
            <a:r>
              <a:rPr lang="en-US" sz="4000" b="1" dirty="0"/>
              <a:t>. </a:t>
            </a:r>
            <a:r>
              <a:rPr lang="hu-HU" sz="2000" dirty="0" smtClean="0"/>
              <a:t>L</a:t>
            </a:r>
            <a:r>
              <a:rPr lang="en-US" sz="2000" dirty="0" err="1" smtClean="0">
                <a:cs typeface="Arial" charset="0"/>
              </a:rPr>
              <a:t>arge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amounts of </a:t>
            </a:r>
            <a:r>
              <a:rPr lang="en-US" sz="2000" dirty="0" smtClean="0">
                <a:cs typeface="Arial" charset="0"/>
              </a:rPr>
              <a:t>methanol</a:t>
            </a:r>
            <a:r>
              <a:rPr lang="hu-HU" sz="2000" dirty="0" smtClean="0">
                <a:cs typeface="Arial" charset="0"/>
              </a:rPr>
              <a:t> is</a:t>
            </a:r>
            <a:r>
              <a:rPr lang="en-US" sz="2000" dirty="0" smtClean="0">
                <a:cs typeface="Arial" charset="0"/>
              </a:rPr>
              <a:t> use</a:t>
            </a:r>
            <a:r>
              <a:rPr lang="hu-HU" sz="2000" dirty="0" smtClean="0">
                <a:cs typeface="Arial" charset="0"/>
              </a:rPr>
              <a:t>d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to produce </a:t>
            </a:r>
            <a:r>
              <a:rPr lang="hu-HU" sz="2000" dirty="0" err="1" smtClean="0">
                <a:cs typeface="Arial" charset="0"/>
              </a:rPr>
              <a:t>biodiesel</a:t>
            </a:r>
            <a:r>
              <a:rPr lang="hu-HU" sz="2000" dirty="0" smtClean="0">
                <a:cs typeface="Arial" charset="0"/>
              </a:rPr>
              <a:t> (</a:t>
            </a:r>
            <a:r>
              <a:rPr lang="hu-HU" sz="2000" dirty="0" err="1" smtClean="0">
                <a:cs typeface="Arial" charset="0"/>
              </a:rPr>
              <a:t>fatty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acid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methyl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esters</a:t>
            </a:r>
            <a:r>
              <a:rPr lang="hu-HU" sz="2000" dirty="0" smtClean="0">
                <a:cs typeface="Arial" charset="0"/>
              </a:rPr>
              <a:t>) and </a:t>
            </a:r>
            <a:r>
              <a:rPr lang="en-US" sz="2000" dirty="0" smtClean="0">
                <a:cs typeface="Arial" charset="0"/>
              </a:rPr>
              <a:t>the </a:t>
            </a:r>
            <a:r>
              <a:rPr lang="en-US" sz="2000" dirty="0">
                <a:cs typeface="Arial" charset="0"/>
              </a:rPr>
              <a:t>gasoline </a:t>
            </a:r>
            <a:r>
              <a:rPr lang="en-US" sz="2000" dirty="0" smtClean="0">
                <a:cs typeface="Arial" charset="0"/>
              </a:rPr>
              <a:t>additive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octane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enhancer</a:t>
            </a:r>
            <a:r>
              <a:rPr lang="hu-HU" sz="2000" dirty="0" smtClean="0">
                <a:cs typeface="Arial" charset="0"/>
              </a:rPr>
              <a:t>, </a:t>
            </a:r>
            <a:r>
              <a:rPr lang="en-US" sz="2000" dirty="0" smtClean="0">
                <a:cs typeface="Arial" charset="0"/>
              </a:rPr>
              <a:t>methyl </a:t>
            </a:r>
            <a:r>
              <a:rPr lang="en-US" sz="2000" dirty="0" err="1">
                <a:cs typeface="Arial" charset="0"/>
              </a:rPr>
              <a:t>tert</a:t>
            </a:r>
            <a:r>
              <a:rPr lang="en-US" sz="2000" dirty="0">
                <a:cs typeface="Arial" charset="0"/>
              </a:rPr>
              <a:t>-butyl ether (MTBE).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000" dirty="0">
                <a:cs typeface="Arial" charset="0"/>
              </a:rPr>
              <a:t> </a:t>
            </a:r>
            <a:r>
              <a:rPr lang="en-US" sz="4000" b="1" dirty="0"/>
              <a:t>. </a:t>
            </a:r>
            <a:r>
              <a:rPr lang="en-US" sz="2000" dirty="0">
                <a:cs typeface="Arial" charset="0"/>
              </a:rPr>
              <a:t>Other chemical derivatives of methanol include </a:t>
            </a:r>
            <a:r>
              <a:rPr lang="en-US" sz="2000" dirty="0" err="1">
                <a:cs typeface="Arial" charset="0"/>
              </a:rPr>
              <a:t>dimethyl</a:t>
            </a:r>
            <a:r>
              <a:rPr lang="en-US" sz="2000" dirty="0">
                <a:cs typeface="Arial" charset="0"/>
              </a:rPr>
              <a:t> ether,</a:t>
            </a:r>
            <a:r>
              <a:rPr lang="en-US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     </a:t>
            </a:r>
            <a:r>
              <a:rPr lang="en-US" sz="2000" dirty="0">
                <a:cs typeface="Arial" charset="0"/>
              </a:rPr>
              <a:t>which has replaced chlorofluorocarbons as the propellant in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     aerosol sprays, and </a:t>
            </a:r>
            <a:r>
              <a:rPr lang="hu-HU" sz="2000" dirty="0" err="1" smtClean="0">
                <a:cs typeface="Arial" charset="0"/>
              </a:rPr>
              <a:t>another</a:t>
            </a:r>
            <a:r>
              <a:rPr lang="hu-HU" sz="2000" dirty="0" smtClean="0">
                <a:cs typeface="Arial" charset="0"/>
              </a:rPr>
              <a:t> main </a:t>
            </a:r>
            <a:r>
              <a:rPr lang="hu-HU" sz="2000" dirty="0" err="1" smtClean="0">
                <a:cs typeface="Arial" charset="0"/>
              </a:rPr>
              <a:t>product</a:t>
            </a:r>
            <a:r>
              <a:rPr lang="hu-HU" sz="2000" dirty="0" smtClean="0">
                <a:cs typeface="Arial" charset="0"/>
              </a:rPr>
              <a:t> is </a:t>
            </a:r>
            <a:r>
              <a:rPr lang="en-US" sz="2000" dirty="0" smtClean="0">
                <a:cs typeface="Arial" charset="0"/>
              </a:rPr>
              <a:t>acetic </a:t>
            </a:r>
            <a:r>
              <a:rPr lang="en-US" sz="2000" dirty="0">
                <a:cs typeface="Arial" charset="0"/>
              </a:rPr>
              <a:t>acid.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 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326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Uses of the methanol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04801"/>
            <a:ext cx="90773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0600" y="1752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Green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Hydrogen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2000" y="510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CO</a:t>
            </a:r>
            <a:r>
              <a:rPr lang="hu-HU" baseline="-25000" dirty="0" smtClean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recovered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133600" y="2398931"/>
            <a:ext cx="457200" cy="7252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1828800" y="4267200"/>
            <a:ext cx="838200" cy="990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25562" y="771504"/>
            <a:ext cx="8387165" cy="460317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900" b="0" i="0" u="none" strike="noStrike" cap="none" normalizeH="0" baseline="0" smtClean="0">
                <a:ln>
                  <a:noFill/>
                </a:ln>
                <a:solidFill>
                  <a:srgbClr val="1A1D47"/>
                </a:solidFill>
                <a:effectLst/>
                <a:latin typeface="Lato"/>
              </a:rPr>
              <a:t>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300" b="0" i="0" u="none" strike="noStrike" cap="none" normalizeH="0" baseline="0" smtClean="0">
                <a:ln>
                  <a:noFill/>
                </a:ln>
                <a:solidFill>
                  <a:srgbClr val="898989"/>
                </a:solidFill>
                <a:effectLst/>
                <a:latin typeface="inherit"/>
              </a:rPr>
              <a:t>  </a:t>
            </a:r>
            <a:endParaRPr kumimoji="0" lang="hu-HU" sz="1700" b="0" i="0" u="none" strike="noStrike" cap="none" normalizeH="0" baseline="0" smtClean="0">
              <a:ln>
                <a:noFill/>
              </a:ln>
              <a:solidFill>
                <a:srgbClr val="8DC63F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700" b="0" i="0" u="none" strike="noStrike" cap="none" normalizeH="0" baseline="0" smtClean="0">
                <a:ln>
                  <a:noFill/>
                </a:ln>
                <a:solidFill>
                  <a:srgbClr val="8DC63F"/>
                </a:solidFill>
                <a:effectLst/>
                <a:latin typeface="Lato"/>
              </a:rPr>
              <a:t>Methanol Supply/Demand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5000" b="0" i="0" u="none" strike="noStrike" cap="none" normalizeH="0" baseline="0" smtClean="0">
              <a:ln>
                <a:noFill/>
              </a:ln>
              <a:solidFill>
                <a:srgbClr val="898989"/>
              </a:solidFill>
              <a:effectLst/>
              <a:latin typeface="inherit"/>
            </a:endParaRPr>
          </a:p>
        </p:txBody>
      </p:sp>
      <p:pic>
        <p:nvPicPr>
          <p:cNvPr id="2050" name="Picture 2" descr="https://www.methanol.org/wp-content/uploads/2023/08/image002-750x4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9982"/>
            <a:ext cx="7098208" cy="46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5222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0" y="762000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Methanol Production Processes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23236" y="136901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cs typeface="Arial" charset="0"/>
              </a:rPr>
              <a:t>Methanol is currently produced on an industrials scale by catalytic </a:t>
            </a:r>
          </a:p>
          <a:p>
            <a:r>
              <a:rPr lang="hu-HU" sz="2000" dirty="0" smtClean="0">
                <a:cs typeface="Arial" charset="0"/>
              </a:rPr>
              <a:t>c</a:t>
            </a:r>
            <a:r>
              <a:rPr lang="en-US" sz="2000" dirty="0" err="1" smtClean="0">
                <a:cs typeface="Arial" charset="0"/>
              </a:rPr>
              <a:t>onversion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of synthesis </a:t>
            </a:r>
            <a:r>
              <a:rPr lang="en-US" sz="2000" dirty="0" smtClean="0">
                <a:cs typeface="Arial" charset="0"/>
              </a:rPr>
              <a:t>gas</a:t>
            </a:r>
            <a:r>
              <a:rPr lang="hu-HU" sz="2000" dirty="0" smtClean="0">
                <a:cs typeface="Arial" charset="0"/>
              </a:rPr>
              <a:t>, </a:t>
            </a:r>
            <a:r>
              <a:rPr lang="hu-HU" sz="2000" dirty="0" err="1" smtClean="0">
                <a:cs typeface="Arial" charset="0"/>
              </a:rPr>
              <a:t>mixture</a:t>
            </a:r>
            <a:r>
              <a:rPr lang="hu-HU" sz="2000" dirty="0" smtClean="0">
                <a:cs typeface="Arial" charset="0"/>
              </a:rPr>
              <a:t> of H</a:t>
            </a:r>
            <a:r>
              <a:rPr lang="hu-HU" sz="2000" baseline="-25000" dirty="0" smtClean="0">
                <a:cs typeface="Arial" charset="0"/>
              </a:rPr>
              <a:t>2</a:t>
            </a:r>
            <a:r>
              <a:rPr lang="hu-HU" sz="2000" dirty="0" smtClean="0">
                <a:cs typeface="Arial" charset="0"/>
              </a:rPr>
              <a:t> and CO (CO</a:t>
            </a:r>
            <a:r>
              <a:rPr lang="hu-HU" sz="2000" baseline="-25000" dirty="0" smtClean="0">
                <a:cs typeface="Arial" charset="0"/>
              </a:rPr>
              <a:t>2</a:t>
            </a:r>
            <a:r>
              <a:rPr lang="hu-HU" sz="2000" dirty="0" smtClean="0">
                <a:cs typeface="Arial" charset="0"/>
              </a:rPr>
              <a:t>)</a:t>
            </a:r>
            <a:r>
              <a:rPr lang="en-US" sz="2000" dirty="0" smtClean="0">
                <a:cs typeface="Arial" charset="0"/>
              </a:rPr>
              <a:t>. </a:t>
            </a:r>
            <a:r>
              <a:rPr lang="hu-HU" sz="2000" dirty="0" smtClean="0">
                <a:cs typeface="Arial" charset="0"/>
              </a:rPr>
              <a:t>The </a:t>
            </a:r>
            <a:r>
              <a:rPr lang="en-US" sz="2000" dirty="0" smtClean="0">
                <a:cs typeface="Arial" charset="0"/>
              </a:rPr>
              <a:t>processes </a:t>
            </a:r>
            <a:r>
              <a:rPr lang="en-US" sz="2000" dirty="0">
                <a:cs typeface="Arial" charset="0"/>
              </a:rPr>
              <a:t>are classified according to </a:t>
            </a:r>
            <a:r>
              <a:rPr lang="hu-HU" sz="2000" dirty="0" smtClean="0">
                <a:cs typeface="Arial" charset="0"/>
              </a:rPr>
              <a:t>t</a:t>
            </a:r>
            <a:r>
              <a:rPr lang="en-US" sz="2000" dirty="0" smtClean="0">
                <a:cs typeface="Arial" charset="0"/>
              </a:rPr>
              <a:t>he </a:t>
            </a:r>
            <a:r>
              <a:rPr lang="en-US" sz="2000" dirty="0">
                <a:cs typeface="Arial" charset="0"/>
              </a:rPr>
              <a:t>pressure used: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  1- High –pressure process 25-30MPa</a:t>
            </a:r>
          </a:p>
          <a:p>
            <a:r>
              <a:rPr lang="en-US" sz="2000" dirty="0">
                <a:cs typeface="Arial" charset="0"/>
              </a:rPr>
              <a:t>  2- Medium –pressure process 10-25MPa</a:t>
            </a:r>
          </a:p>
          <a:p>
            <a:r>
              <a:rPr lang="en-US" sz="2000" dirty="0">
                <a:cs typeface="Arial" charset="0"/>
              </a:rPr>
              <a:t>  3- low –pressure process 5-10MPa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sz="2000" dirty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8100" y="6858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hu-HU" sz="2800" b="1" dirty="0" smtClean="0">
                <a:cs typeface="Arial" charset="0"/>
              </a:rPr>
              <a:t>Main </a:t>
            </a:r>
            <a:r>
              <a:rPr lang="hu-HU" sz="2800" b="1" dirty="0" err="1" smtClean="0">
                <a:cs typeface="Arial" charset="0"/>
              </a:rPr>
              <a:t>parts</a:t>
            </a:r>
            <a:r>
              <a:rPr lang="hu-HU" sz="2800" b="1" dirty="0" smtClean="0">
                <a:cs typeface="Arial" charset="0"/>
              </a:rPr>
              <a:t> of </a:t>
            </a:r>
            <a:r>
              <a:rPr lang="hu-HU" sz="2800" b="1" dirty="0" err="1" smtClean="0">
                <a:cs typeface="Arial" charset="0"/>
              </a:rPr>
              <a:t>methanol</a:t>
            </a:r>
            <a:r>
              <a:rPr lang="hu-HU" sz="2800" b="1" dirty="0" smtClean="0">
                <a:cs typeface="Arial" charset="0"/>
              </a:rPr>
              <a:t> </a:t>
            </a:r>
            <a:r>
              <a:rPr lang="hu-HU" sz="2800" b="1" dirty="0" err="1" smtClean="0">
                <a:cs typeface="Arial" charset="0"/>
              </a:rPr>
              <a:t>production</a:t>
            </a:r>
            <a:r>
              <a:rPr lang="hu-HU" sz="2800" b="1" dirty="0" smtClean="0">
                <a:cs typeface="Arial" charset="0"/>
              </a:rPr>
              <a:t> </a:t>
            </a:r>
            <a:r>
              <a:rPr lang="hu-HU" sz="2800" b="1" dirty="0" err="1" smtClean="0">
                <a:cs typeface="Arial" charset="0"/>
              </a:rPr>
              <a:t>plants</a:t>
            </a:r>
            <a:endParaRPr lang="hu-HU" sz="2800" b="1" dirty="0" smtClean="0">
              <a:cs typeface="Arial" charset="0"/>
            </a:endParaRPr>
          </a:p>
          <a:p>
            <a:pPr lvl="3" algn="ctr"/>
            <a:endParaRPr lang="hu-HU" sz="2800" b="1" dirty="0" smtClean="0">
              <a:cs typeface="Arial" charset="0"/>
            </a:endParaRPr>
          </a:p>
          <a:p>
            <a:pPr lvl="3" algn="ctr"/>
            <a:r>
              <a:rPr lang="en-US" sz="2800" dirty="0" smtClean="0">
                <a:cs typeface="Arial" charset="0"/>
              </a:rPr>
              <a:t>1- </a:t>
            </a:r>
            <a:r>
              <a:rPr lang="hu-HU" sz="2800" dirty="0" err="1" smtClean="0">
                <a:cs typeface="Arial" charset="0"/>
              </a:rPr>
              <a:t>Purification</a:t>
            </a:r>
            <a:r>
              <a:rPr lang="hu-HU" sz="2800" dirty="0" smtClean="0">
                <a:cs typeface="Arial" charset="0"/>
              </a:rPr>
              <a:t> of </a:t>
            </a:r>
            <a:r>
              <a:rPr lang="hu-HU" sz="2800" dirty="0" err="1" smtClean="0">
                <a:cs typeface="Arial" charset="0"/>
              </a:rPr>
              <a:t>raw</a:t>
            </a:r>
            <a:r>
              <a:rPr lang="hu-HU" sz="2800" dirty="0" smtClean="0">
                <a:cs typeface="Arial" charset="0"/>
              </a:rPr>
              <a:t> </a:t>
            </a:r>
            <a:r>
              <a:rPr lang="hu-HU" sz="2800" dirty="0" err="1" smtClean="0">
                <a:cs typeface="Arial" charset="0"/>
              </a:rPr>
              <a:t>materials</a:t>
            </a:r>
            <a:r>
              <a:rPr lang="en-US" sz="2800" dirty="0" smtClean="0">
                <a:cs typeface="Arial" charset="0"/>
              </a:rPr>
              <a:t>.</a:t>
            </a:r>
            <a:endParaRPr lang="hu-HU" sz="2800" dirty="0" smtClean="0">
              <a:cs typeface="Arial" charset="0"/>
            </a:endParaRPr>
          </a:p>
          <a:p>
            <a:pPr lvl="3" algn="ctr"/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lvl="3" algn="ctr"/>
            <a:r>
              <a:rPr lang="en-US" sz="2800" dirty="0">
                <a:cs typeface="Arial" charset="0"/>
              </a:rPr>
              <a:t>   2- </a:t>
            </a:r>
            <a:r>
              <a:rPr lang="hu-HU" sz="2800" dirty="0" err="1" smtClean="0">
                <a:cs typeface="Arial" charset="0"/>
              </a:rPr>
              <a:t>Steam</a:t>
            </a:r>
            <a:r>
              <a:rPr lang="hu-HU" sz="28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Reform</a:t>
            </a:r>
            <a:r>
              <a:rPr lang="hu-HU" sz="2800" dirty="0" smtClean="0">
                <a:cs typeface="Arial" charset="0"/>
              </a:rPr>
              <a:t>ing of </a:t>
            </a:r>
            <a:r>
              <a:rPr lang="hu-HU" sz="2800" dirty="0" err="1" smtClean="0">
                <a:cs typeface="Arial" charset="0"/>
              </a:rPr>
              <a:t>methane</a:t>
            </a:r>
            <a:r>
              <a:rPr lang="en-US" sz="2800" dirty="0" smtClean="0">
                <a:cs typeface="Arial" charset="0"/>
              </a:rPr>
              <a:t>.</a:t>
            </a:r>
            <a:endParaRPr lang="hu-HU" sz="2800" dirty="0" smtClean="0">
              <a:cs typeface="Arial" charset="0"/>
            </a:endParaRPr>
          </a:p>
          <a:p>
            <a:pPr lvl="3" algn="ctr"/>
            <a:endParaRPr lang="en-US" sz="2800" dirty="0">
              <a:cs typeface="Arial" charset="0"/>
            </a:endParaRPr>
          </a:p>
          <a:p>
            <a:pPr lvl="3" algn="ctr"/>
            <a:r>
              <a:rPr lang="en-US" sz="2800" dirty="0">
                <a:cs typeface="Arial" charset="0"/>
              </a:rPr>
              <a:t>   3- </a:t>
            </a:r>
            <a:r>
              <a:rPr lang="en-US" sz="2800" dirty="0" smtClean="0">
                <a:cs typeface="Arial" charset="0"/>
              </a:rPr>
              <a:t>Met</a:t>
            </a:r>
            <a:r>
              <a:rPr lang="hu-HU" sz="2800" dirty="0" smtClean="0">
                <a:cs typeface="Arial" charset="0"/>
              </a:rPr>
              <a:t>h</a:t>
            </a:r>
            <a:r>
              <a:rPr lang="en-US" sz="2800" dirty="0" err="1" smtClean="0">
                <a:cs typeface="Arial" charset="0"/>
              </a:rPr>
              <a:t>anol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hu-HU" sz="2800" dirty="0" err="1" smtClean="0">
                <a:cs typeface="Arial" charset="0"/>
              </a:rPr>
              <a:t>synthesis</a:t>
            </a:r>
            <a:r>
              <a:rPr lang="en-US" sz="2800" dirty="0" smtClean="0">
                <a:cs typeface="Arial" charset="0"/>
              </a:rPr>
              <a:t>.</a:t>
            </a:r>
            <a:endParaRPr lang="hu-HU" sz="2800" dirty="0" smtClean="0">
              <a:cs typeface="Arial" charset="0"/>
            </a:endParaRPr>
          </a:p>
          <a:p>
            <a:pPr lvl="3" algn="ctr"/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lvl="3" algn="ctr"/>
            <a:r>
              <a:rPr lang="en-US" sz="2800" dirty="0">
                <a:cs typeface="Arial" charset="0"/>
              </a:rPr>
              <a:t>   4- </a:t>
            </a:r>
            <a:r>
              <a:rPr lang="en-US" sz="2800" dirty="0" smtClean="0">
                <a:cs typeface="Arial" charset="0"/>
              </a:rPr>
              <a:t>Met</a:t>
            </a:r>
            <a:r>
              <a:rPr lang="hu-HU" sz="2800" dirty="0" smtClean="0">
                <a:cs typeface="Arial" charset="0"/>
              </a:rPr>
              <a:t>h</a:t>
            </a:r>
            <a:r>
              <a:rPr lang="en-US" sz="2800" dirty="0" err="1" smtClean="0">
                <a:cs typeface="Arial" charset="0"/>
              </a:rPr>
              <a:t>anol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hu-HU" sz="2800" dirty="0" err="1" smtClean="0">
                <a:cs typeface="Arial" charset="0"/>
              </a:rPr>
              <a:t>purification</a:t>
            </a:r>
            <a:endParaRPr lang="hu-HU" sz="2800" dirty="0" smtClean="0">
              <a:cs typeface="Arial" charset="0"/>
            </a:endParaRPr>
          </a:p>
          <a:p>
            <a:pPr lvl="3" algn="ctr"/>
            <a:endParaRPr lang="en-US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6246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3700"/>
            <a:ext cx="7315200" cy="64643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403725" y="262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62470" name="Picture 6" descr="manuprocess_l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5045" y="1366724"/>
            <a:ext cx="8801510" cy="487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0" y="685800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Methanol Production Processes</a:t>
            </a:r>
          </a:p>
        </p:txBody>
      </p:sp>
      <p:sp>
        <p:nvSpPr>
          <p:cNvPr id="2" name="Téglalap 1"/>
          <p:cNvSpPr/>
          <p:nvPr/>
        </p:nvSpPr>
        <p:spPr>
          <a:xfrm>
            <a:off x="-685800" y="46533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en-US" sz="2000" dirty="0">
                <a:cs typeface="Arial" charset="0"/>
              </a:rPr>
              <a:t>1- Feed Purification. </a:t>
            </a:r>
          </a:p>
          <a:p>
            <a:pPr lvl="3"/>
            <a:r>
              <a:rPr lang="en-US" sz="2000" dirty="0">
                <a:cs typeface="Arial" charset="0"/>
              </a:rPr>
              <a:t>   2- Reforming.</a:t>
            </a:r>
          </a:p>
          <a:p>
            <a:pPr lvl="3"/>
            <a:r>
              <a:rPr lang="en-US" sz="2000" dirty="0">
                <a:cs typeface="Arial" charset="0"/>
              </a:rPr>
              <a:t>   3- Methanol Synthesis. </a:t>
            </a:r>
          </a:p>
          <a:p>
            <a:pPr lvl="3"/>
            <a:r>
              <a:rPr lang="en-US" sz="2000" dirty="0">
                <a:cs typeface="Arial" charset="0"/>
              </a:rPr>
              <a:t>   4- Methanol Purification.</a:t>
            </a:r>
          </a:p>
          <a:p>
            <a:endParaRPr lang="en-US" sz="2000" dirty="0">
              <a:cs typeface="Arial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906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00400" y="228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3152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436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64516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3448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cs typeface="Arial" charset="0"/>
              </a:rPr>
              <a:t>Synthesis Gas Generation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cs typeface="Arial" charset="0"/>
              </a:rPr>
              <a:t>Today, synthesis gas is most commonly produced from </a:t>
            </a:r>
            <a:r>
              <a:rPr lang="hu-HU" sz="2000" dirty="0" smtClean="0">
                <a:cs typeface="Arial" charset="0"/>
              </a:rPr>
              <a:t>m</a:t>
            </a:r>
            <a:r>
              <a:rPr lang="en-US" sz="2000" dirty="0" smtClean="0">
                <a:cs typeface="Arial" charset="0"/>
              </a:rPr>
              <a:t>ethane</a:t>
            </a:r>
            <a:r>
              <a:rPr lang="hu-HU" sz="2000" dirty="0" smtClean="0">
                <a:cs typeface="Arial" charset="0"/>
              </a:rPr>
              <a:t>,</a:t>
            </a:r>
            <a:r>
              <a:rPr lang="en-US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from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natural gas rather than from coal. </a:t>
            </a:r>
          </a:p>
          <a:p>
            <a:r>
              <a:rPr lang="en-US" sz="2000" dirty="0" smtClean="0">
                <a:cs typeface="Arial" charset="0"/>
              </a:rPr>
              <a:t>At </a:t>
            </a:r>
            <a:r>
              <a:rPr lang="en-US" sz="2000" dirty="0">
                <a:cs typeface="Arial" charset="0"/>
              </a:rPr>
              <a:t>moderate pressures of 1 to 2 </a:t>
            </a:r>
            <a:r>
              <a:rPr lang="en-US" sz="2000" dirty="0" err="1">
                <a:cs typeface="Arial" charset="0"/>
              </a:rPr>
              <a:t>MPa</a:t>
            </a:r>
            <a:r>
              <a:rPr lang="en-US" sz="2000" dirty="0">
                <a:cs typeface="Arial" charset="0"/>
              </a:rPr>
              <a:t> (10–20 </a:t>
            </a:r>
            <a:r>
              <a:rPr lang="en-US" sz="2000" dirty="0" err="1">
                <a:cs typeface="Arial" charset="0"/>
              </a:rPr>
              <a:t>atm</a:t>
            </a:r>
            <a:r>
              <a:rPr lang="en-US" sz="2000" dirty="0">
                <a:cs typeface="Arial" charset="0"/>
              </a:rPr>
              <a:t>) and high temperature (around 850 °C), methane reacts with steam on a nickel catalyst to produce synthesis gas according to 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dirty="0">
              <a:cs typeface="Arial" charset="0"/>
            </a:endParaRPr>
          </a:p>
          <a:p>
            <a:pPr algn="ctr"/>
            <a:r>
              <a:rPr lang="en-US" sz="2000" dirty="0" smtClean="0">
                <a:cs typeface="Arial" charset="0"/>
              </a:rPr>
              <a:t>    </a:t>
            </a:r>
            <a:r>
              <a:rPr lang="en-US" sz="2000" dirty="0">
                <a:cs typeface="Arial" charset="0"/>
              </a:rPr>
              <a:t>CH</a:t>
            </a:r>
            <a:r>
              <a:rPr lang="en-US" sz="2000" baseline="-25000" dirty="0">
                <a:cs typeface="Arial" charset="0"/>
              </a:rPr>
              <a:t>4</a:t>
            </a:r>
            <a:r>
              <a:rPr lang="en-US" sz="2000" dirty="0">
                <a:cs typeface="Arial" charset="0"/>
              </a:rPr>
              <a:t> + H</a:t>
            </a:r>
            <a:r>
              <a:rPr lang="en-US" sz="2000" baseline="-25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O = CO + 3H</a:t>
            </a:r>
            <a:r>
              <a:rPr lang="en-US" sz="2000" baseline="-25000" dirty="0">
                <a:cs typeface="Arial" charset="0"/>
              </a:rPr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cs typeface="Arial" charset="0"/>
              </a:rPr>
              <a:t>This </a:t>
            </a:r>
            <a:r>
              <a:rPr lang="en-US" sz="2000" dirty="0">
                <a:cs typeface="Arial" charset="0"/>
              </a:rPr>
              <a:t>reaction, commonly called steam-methane reforming or SMR, is </a:t>
            </a:r>
          </a:p>
          <a:p>
            <a:r>
              <a:rPr lang="hu-HU" sz="2000" dirty="0" smtClean="0">
                <a:cs typeface="Arial" charset="0"/>
              </a:rPr>
              <a:t>e</a:t>
            </a:r>
            <a:r>
              <a:rPr lang="en-US" sz="2000" dirty="0" err="1" smtClean="0">
                <a:cs typeface="Arial" charset="0"/>
              </a:rPr>
              <a:t>ndothermic</a:t>
            </a:r>
            <a:r>
              <a:rPr lang="en-US" sz="2000" dirty="0" smtClean="0">
                <a:cs typeface="Arial" charset="0"/>
              </a:rPr>
              <a:t>.</a:t>
            </a:r>
            <a:endParaRPr lang="hu-HU" sz="2000" dirty="0" smtClean="0">
              <a:cs typeface="Arial" charset="0"/>
            </a:endParaRPr>
          </a:p>
          <a:p>
            <a:endParaRPr lang="hu-HU" sz="2000" dirty="0" smtClean="0">
              <a:cs typeface="Arial" charset="0"/>
            </a:endParaRPr>
          </a:p>
          <a:p>
            <a:pPr algn="ctr"/>
            <a:r>
              <a:rPr lang="hu-HU" sz="2000" dirty="0" smtClean="0">
                <a:cs typeface="Arial" charset="0"/>
              </a:rPr>
              <a:t>The </a:t>
            </a:r>
            <a:r>
              <a:rPr lang="hu-HU" sz="2000" dirty="0" err="1" smtClean="0">
                <a:cs typeface="Arial" charset="0"/>
              </a:rPr>
              <a:t>next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step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can</a:t>
            </a:r>
            <a:r>
              <a:rPr lang="hu-HU" sz="2000" dirty="0" smtClean="0">
                <a:cs typeface="Arial" charset="0"/>
              </a:rPr>
              <a:t> be </a:t>
            </a:r>
            <a:r>
              <a:rPr lang="hu-HU" sz="2000" dirty="0" err="1" smtClean="0">
                <a:cs typeface="Arial" charset="0"/>
              </a:rPr>
              <a:t>the</a:t>
            </a:r>
            <a:r>
              <a:rPr lang="hu-HU" sz="2000" dirty="0" smtClean="0">
                <a:cs typeface="Arial" charset="0"/>
              </a:rPr>
              <a:t> CO </a:t>
            </a:r>
            <a:r>
              <a:rPr lang="hu-HU" sz="2000" dirty="0" err="1" smtClean="0">
                <a:cs typeface="Arial" charset="0"/>
              </a:rPr>
              <a:t>conversion</a:t>
            </a:r>
            <a:r>
              <a:rPr lang="hu-HU" sz="2000" dirty="0" smtClean="0">
                <a:cs typeface="Arial" charset="0"/>
              </a:rPr>
              <a:t>:</a:t>
            </a:r>
            <a:endParaRPr lang="en-US" sz="2000" dirty="0">
              <a:cs typeface="Arial" charset="0"/>
            </a:endParaRPr>
          </a:p>
          <a:p>
            <a:pPr algn="ctr"/>
            <a:r>
              <a:rPr lang="en-US" sz="2000" dirty="0">
                <a:cs typeface="Arial" charset="0"/>
              </a:rPr>
              <a:t>CO + H</a:t>
            </a:r>
            <a:r>
              <a:rPr lang="en-US" sz="2000" baseline="-25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O = CO</a:t>
            </a:r>
            <a:r>
              <a:rPr lang="en-US" sz="2000" baseline="-25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 + H</a:t>
            </a:r>
            <a:r>
              <a:rPr lang="en-US" sz="2000" baseline="-25000" dirty="0">
                <a:cs typeface="Arial" charset="0"/>
              </a:rPr>
              <a:t>2</a:t>
            </a:r>
          </a:p>
          <a:p>
            <a:pPr algn="ctr"/>
            <a:r>
              <a:rPr lang="en-US" sz="2000" dirty="0" smtClean="0">
                <a:cs typeface="Arial" charset="0"/>
              </a:rPr>
              <a:t>This </a:t>
            </a:r>
            <a:r>
              <a:rPr lang="en-US" sz="2000" dirty="0">
                <a:cs typeface="Arial" charset="0"/>
              </a:rPr>
              <a:t>is exothermic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hu-HU" sz="2400" dirty="0">
                <a:solidFill>
                  <a:prstClr val="black"/>
                </a:solidFill>
                <a:latin typeface="Arial" charset="0"/>
              </a:rPr>
              <a:t>No. 2.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Water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gas-shift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reaction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> of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methane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on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> Ni </a:t>
            </a:r>
            <a:r>
              <a:rPr lang="hu-HU" sz="2400" dirty="0" err="1">
                <a:solidFill>
                  <a:prstClr val="black"/>
                </a:solidFill>
                <a:latin typeface="Arial" charset="0"/>
              </a:rPr>
              <a:t>catalyst</a:t>
            </a:r>
            <a:r>
              <a:rPr lang="hu-HU" sz="24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hu-HU" sz="2400" dirty="0">
                <a:solidFill>
                  <a:prstClr val="black"/>
                </a:solidFill>
                <a:latin typeface="Arial" charset="0"/>
              </a:rPr>
            </a:br>
            <a:endParaRPr lang="hu-HU" dirty="0"/>
          </a:p>
        </p:txBody>
      </p:sp>
      <p:pic>
        <p:nvPicPr>
          <p:cNvPr id="3" name="Picture 2" descr="http://cms.ipressroom.com.s3.amazonaws.com/175/files/20145/53a9a0437241c814a30224d5_MSR/MSR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8" y="1940651"/>
            <a:ext cx="8308032" cy="3545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96260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353" y="152400"/>
            <a:ext cx="7315200" cy="6464300"/>
          </a:xfrm>
          <a:prstGeom prst="rect">
            <a:avLst/>
          </a:prstGeom>
          <a:noFill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62000" y="441325"/>
            <a:ext cx="1847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Contents: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90153" y="1036638"/>
            <a:ext cx="82296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Introduction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dirty="0"/>
              <a:t>History of the methanol and </a:t>
            </a:r>
            <a:r>
              <a:rPr lang="en-US" sz="2400" dirty="0" smtClean="0"/>
              <a:t>it’s</a:t>
            </a:r>
            <a:r>
              <a:rPr lang="hu-HU" sz="2400" dirty="0" smtClean="0"/>
              <a:t> </a:t>
            </a:r>
            <a:r>
              <a:rPr lang="hu-HU" sz="2400" dirty="0" err="1" smtClean="0"/>
              <a:t>synthesis</a:t>
            </a:r>
            <a:r>
              <a:rPr lang="hu-HU" sz="2400" dirty="0" smtClean="0"/>
              <a:t>,</a:t>
            </a:r>
            <a:r>
              <a:rPr lang="en-US" sz="2400" dirty="0"/>
              <a:t> </a:t>
            </a:r>
            <a:endParaRPr lang="hu-HU" sz="2400" dirty="0" smtClean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dirty="0" smtClean="0"/>
              <a:t>Properties </a:t>
            </a:r>
            <a:r>
              <a:rPr lang="en-US" sz="2400" dirty="0"/>
              <a:t>of the methanol</a:t>
            </a:r>
            <a:r>
              <a:rPr lang="hu-HU" sz="2400" dirty="0" smtClean="0"/>
              <a:t>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hu-HU" sz="2400" dirty="0" err="1" smtClean="0"/>
              <a:t>it’s</a:t>
            </a:r>
            <a:r>
              <a:rPr lang="en-US" sz="2400" dirty="0" smtClean="0"/>
              <a:t> </a:t>
            </a:r>
            <a:r>
              <a:rPr lang="en-US" sz="2400" b="1" u="sng" dirty="0" smtClean="0"/>
              <a:t>us</a:t>
            </a:r>
            <a:r>
              <a:rPr lang="hu-HU" sz="2400" b="1" u="sng" dirty="0" smtClean="0"/>
              <a:t>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hu-HU" sz="2400" dirty="0" smtClean="0"/>
              <a:t>The </a:t>
            </a:r>
            <a:r>
              <a:rPr lang="hu-HU" sz="2400" dirty="0" err="1" smtClean="0"/>
              <a:t>methanol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r>
              <a:rPr lang="hu-HU" sz="2400" dirty="0" smtClean="0"/>
              <a:t> </a:t>
            </a:r>
            <a:r>
              <a:rPr lang="hu-HU" sz="2400" dirty="0" err="1" smtClean="0"/>
              <a:t>storage</a:t>
            </a:r>
            <a:r>
              <a:rPr lang="hu-HU" sz="2400" dirty="0" smtClean="0"/>
              <a:t> </a:t>
            </a:r>
            <a:r>
              <a:rPr lang="hu-HU" sz="2400" dirty="0" err="1" smtClean="0"/>
              <a:t>material</a:t>
            </a:r>
            <a:r>
              <a:rPr lang="en-US" sz="2400" dirty="0"/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Methanol Production Processes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Type of reactors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Catalyst </a:t>
            </a:r>
            <a:r>
              <a:rPr lang="en-US" sz="2800" dirty="0" smtClean="0"/>
              <a:t>selection</a:t>
            </a:r>
            <a:endParaRPr lang="hu-HU" sz="280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2800" dirty="0" smtClean="0"/>
              <a:t>New </a:t>
            </a:r>
            <a:r>
              <a:rPr lang="hu-HU" sz="2800" dirty="0" err="1"/>
              <a:t>routes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methanol</a:t>
            </a:r>
            <a:r>
              <a:rPr lang="hu-HU" sz="2800" dirty="0"/>
              <a:t> </a:t>
            </a:r>
            <a:r>
              <a:rPr lang="hu-HU" sz="2800" dirty="0" err="1"/>
              <a:t>synthesis</a:t>
            </a: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Storage </a:t>
            </a:r>
            <a:r>
              <a:rPr lang="en-US" sz="2800" dirty="0"/>
              <a:t>and transportation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Environmental </a:t>
            </a:r>
            <a:r>
              <a:rPr lang="en-US" sz="2800" dirty="0" smtClean="0"/>
              <a:t>protection</a:t>
            </a:r>
            <a:endParaRPr lang="hu-HU" sz="280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US" sz="24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38200" y="4572000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Uhde</a:t>
            </a:r>
            <a:r>
              <a:rPr lang="hu-HU" sz="2400" dirty="0" smtClean="0"/>
              <a:t> </a:t>
            </a:r>
            <a:r>
              <a:rPr lang="hu-HU" sz="2400" dirty="0" err="1" smtClean="0"/>
              <a:t>radiation</a:t>
            </a:r>
            <a:r>
              <a:rPr lang="hu-HU" sz="2400" dirty="0" smtClean="0"/>
              <a:t> and </a:t>
            </a:r>
            <a:r>
              <a:rPr lang="hu-HU" sz="2400" dirty="0" err="1" smtClean="0"/>
              <a:t>secondary</a:t>
            </a:r>
            <a:r>
              <a:rPr lang="hu-HU" sz="2400" dirty="0" smtClean="0"/>
              <a:t> </a:t>
            </a:r>
            <a:r>
              <a:rPr lang="hu-HU" sz="2400" dirty="0" err="1" smtClean="0"/>
              <a:t>water-gas</a:t>
            </a:r>
            <a:r>
              <a:rPr lang="hu-HU" sz="2400" dirty="0" smtClean="0"/>
              <a:t> shift reformer </a:t>
            </a:r>
          </a:p>
          <a:p>
            <a:r>
              <a:rPr lang="hu-HU" dirty="0" smtClean="0"/>
              <a:t>1) </a:t>
            </a:r>
            <a:r>
              <a:rPr lang="hu-HU" dirty="0" err="1" smtClean="0"/>
              <a:t>Gas</a:t>
            </a:r>
            <a:r>
              <a:rPr lang="hu-HU" dirty="0" smtClean="0"/>
              <a:t> </a:t>
            </a:r>
            <a:r>
              <a:rPr lang="hu-HU" dirty="0" err="1" smtClean="0"/>
              <a:t>introduction</a:t>
            </a:r>
            <a:r>
              <a:rPr lang="hu-HU" dirty="0" smtClean="0"/>
              <a:t> 2) </a:t>
            </a:r>
            <a:r>
              <a:rPr lang="hu-HU" dirty="0" err="1" smtClean="0"/>
              <a:t>burners</a:t>
            </a:r>
            <a:r>
              <a:rPr lang="hu-HU" dirty="0" smtClean="0"/>
              <a:t>, 3) reforming </a:t>
            </a:r>
            <a:r>
              <a:rPr lang="hu-HU" dirty="0" err="1" smtClean="0"/>
              <a:t>tubes</a:t>
            </a:r>
            <a:r>
              <a:rPr lang="hu-HU" dirty="0" smtClean="0"/>
              <a:t>, 4) </a:t>
            </a:r>
            <a:r>
              <a:rPr lang="hu-HU" dirty="0" err="1" smtClean="0"/>
              <a:t>outlet</a:t>
            </a:r>
            <a:r>
              <a:rPr lang="hu-HU" dirty="0" smtClean="0"/>
              <a:t> 5) air </a:t>
            </a:r>
            <a:r>
              <a:rPr lang="hu-HU" dirty="0" err="1" smtClean="0"/>
              <a:t>introduction</a:t>
            </a:r>
            <a:r>
              <a:rPr lang="hu-HU" dirty="0" smtClean="0"/>
              <a:t>, 6) </a:t>
            </a:r>
            <a:r>
              <a:rPr lang="hu-HU" dirty="0" err="1" smtClean="0"/>
              <a:t>catalyst</a:t>
            </a:r>
            <a:r>
              <a:rPr lang="hu-HU" dirty="0" smtClean="0"/>
              <a:t> </a:t>
            </a:r>
            <a:r>
              <a:rPr lang="hu-HU" dirty="0" err="1" smtClean="0"/>
              <a:t>bed</a:t>
            </a:r>
            <a:r>
              <a:rPr lang="hu-HU" dirty="0" smtClean="0"/>
              <a:t> 7) </a:t>
            </a:r>
            <a:r>
              <a:rPr lang="hu-HU" dirty="0" err="1" smtClean="0"/>
              <a:t>gas</a:t>
            </a:r>
            <a:r>
              <a:rPr lang="hu-HU" dirty="0" smtClean="0"/>
              <a:t> </a:t>
            </a:r>
            <a:r>
              <a:rPr lang="hu-HU" dirty="0" err="1" smtClean="0"/>
              <a:t>outlet</a:t>
            </a:r>
            <a:endParaRPr lang="hu-HU" dirty="0" smtClean="0"/>
          </a:p>
          <a:p>
            <a:r>
              <a:rPr lang="hu-HU" dirty="0" smtClean="0"/>
              <a:t>Reforming </a:t>
            </a:r>
            <a:r>
              <a:rPr lang="hu-HU" dirty="0" err="1" smtClean="0"/>
              <a:t>tubes</a:t>
            </a:r>
            <a:r>
              <a:rPr lang="hu-HU" dirty="0" smtClean="0"/>
              <a:t> </a:t>
            </a:r>
            <a:r>
              <a:rPr lang="hu-HU" dirty="0" err="1" smtClean="0"/>
              <a:t>contain</a:t>
            </a:r>
            <a:r>
              <a:rPr lang="hu-HU" dirty="0" smtClean="0"/>
              <a:t> Ni </a:t>
            </a:r>
            <a:r>
              <a:rPr lang="hu-HU" dirty="0" err="1" smtClean="0"/>
              <a:t>catalyst</a:t>
            </a:r>
            <a:r>
              <a:rPr lang="hu-HU" dirty="0" smtClean="0"/>
              <a:t>, </a:t>
            </a:r>
            <a:r>
              <a:rPr lang="hu-HU" dirty="0" err="1" smtClean="0"/>
              <a:t>pressure</a:t>
            </a:r>
            <a:r>
              <a:rPr lang="hu-HU" dirty="0" smtClean="0"/>
              <a:t> 10-20 bar, </a:t>
            </a:r>
            <a:r>
              <a:rPr lang="hu-HU" dirty="0" err="1" smtClean="0"/>
              <a:t>temperature</a:t>
            </a:r>
            <a:r>
              <a:rPr lang="hu-HU" dirty="0" smtClean="0"/>
              <a:t> ~850</a:t>
            </a:r>
            <a:r>
              <a:rPr lang="hu-HU" baseline="30000" dirty="0" smtClean="0"/>
              <a:t>o</a:t>
            </a:r>
            <a:r>
              <a:rPr lang="hu-HU" dirty="0" smtClean="0"/>
              <a:t>C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66564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2513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799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5800" y="762000"/>
            <a:ext cx="2624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cs typeface="Arial" charset="0"/>
              </a:rPr>
              <a:t>Methanol Synthesis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6323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65125" y="1314231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There are two main chemical </a:t>
            </a:r>
            <a:r>
              <a:rPr lang="en-US" sz="2000" dirty="0" smtClean="0"/>
              <a:t>reactions</a:t>
            </a:r>
            <a:r>
              <a:rPr lang="hu-HU" sz="2000" dirty="0" smtClean="0"/>
              <a:t> (</a:t>
            </a:r>
            <a:r>
              <a:rPr lang="hu-HU" sz="2000" dirty="0" err="1" smtClean="0"/>
              <a:t>both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highly</a:t>
            </a:r>
            <a:r>
              <a:rPr lang="hu-HU" sz="2000" dirty="0" smtClean="0"/>
              <a:t> </a:t>
            </a:r>
            <a:r>
              <a:rPr lang="hu-HU" sz="2000" dirty="0" err="1" smtClean="0"/>
              <a:t>exotermic</a:t>
            </a:r>
            <a:r>
              <a:rPr lang="hu-HU" sz="2000" dirty="0" smtClean="0"/>
              <a:t>) </a:t>
            </a:r>
            <a:r>
              <a:rPr lang="en-US" sz="2000" dirty="0" smtClean="0"/>
              <a:t>which </a:t>
            </a:r>
            <a:r>
              <a:rPr lang="en-US" sz="2000" dirty="0"/>
              <a:t>occur in this process step </a:t>
            </a:r>
            <a:r>
              <a:rPr lang="en-US" sz="2000" dirty="0" smtClean="0"/>
              <a:t>:</a:t>
            </a:r>
            <a:endParaRPr lang="hu-HU" sz="2000" dirty="0" smtClean="0"/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hu-HU" sz="2000" dirty="0"/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400" dirty="0" smtClean="0"/>
              <a:t>CO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</a:t>
            </a:r>
            <a:r>
              <a:rPr lang="hu-HU" sz="2400" dirty="0" smtClean="0"/>
              <a:t>   </a:t>
            </a:r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l-GR" sz="2400" dirty="0" smtClean="0"/>
              <a:t>Δ</a:t>
            </a:r>
            <a:r>
              <a:rPr lang="hu-HU" sz="2400" dirty="0" smtClean="0"/>
              <a:t>H = -91 kJ/mol </a:t>
            </a:r>
            <a:r>
              <a:rPr lang="el-GR" sz="2400" dirty="0" smtClean="0"/>
              <a:t>Δ</a:t>
            </a:r>
            <a:r>
              <a:rPr lang="hu-HU" sz="2400" dirty="0" smtClean="0"/>
              <a:t>S = -220 kJ/mol</a:t>
            </a:r>
            <a:endParaRPr lang="en-US" sz="2400" dirty="0" smtClean="0"/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hu-HU" sz="2400" dirty="0" smtClean="0"/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/>
              <a:t>+3H</a:t>
            </a:r>
            <a:r>
              <a:rPr lang="en-US" sz="2400" baseline="-25000" dirty="0"/>
              <a:t>2</a:t>
            </a:r>
            <a:r>
              <a:rPr lang="en-US" sz="2400" dirty="0"/>
              <a:t> = CH</a:t>
            </a:r>
            <a:r>
              <a:rPr lang="en-US" sz="2400" baseline="-25000" dirty="0"/>
              <a:t>3</a:t>
            </a:r>
            <a:r>
              <a:rPr lang="en-US" sz="2400" dirty="0"/>
              <a:t>OH 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hu-HU" sz="2400" dirty="0" smtClean="0"/>
              <a:t> </a:t>
            </a:r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l-GR" sz="2400" dirty="0" smtClean="0"/>
              <a:t>Δ</a:t>
            </a:r>
            <a:r>
              <a:rPr lang="hu-HU" sz="2400" dirty="0"/>
              <a:t>H = </a:t>
            </a:r>
            <a:r>
              <a:rPr lang="hu-HU" sz="2400" dirty="0" smtClean="0"/>
              <a:t>-50 kJ/mol </a:t>
            </a:r>
            <a:r>
              <a:rPr lang="el-GR" sz="2400" dirty="0"/>
              <a:t>Δ</a:t>
            </a:r>
            <a:r>
              <a:rPr lang="hu-HU" sz="2400" dirty="0"/>
              <a:t>S = </a:t>
            </a:r>
            <a:r>
              <a:rPr lang="hu-HU" sz="2400" dirty="0" smtClean="0"/>
              <a:t>-175 </a:t>
            </a:r>
            <a:r>
              <a:rPr lang="hu-HU" sz="2400" dirty="0"/>
              <a:t>kJ/mol</a:t>
            </a:r>
            <a:endParaRPr lang="en-US" sz="24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Production of a crude methanol stream which is about 80% methanol and 20% </a:t>
            </a:r>
            <a:r>
              <a:rPr lang="en-US" sz="2000" dirty="0" smtClean="0"/>
              <a:t>water</a:t>
            </a:r>
            <a:r>
              <a:rPr lang="hu-HU" sz="2000" dirty="0" smtClean="0"/>
              <a:t> (</a:t>
            </a:r>
            <a:r>
              <a:rPr lang="hu-HU" sz="2000" dirty="0" err="1" smtClean="0"/>
              <a:t>from</a:t>
            </a:r>
            <a:r>
              <a:rPr lang="hu-HU" sz="2000" dirty="0" smtClean="0"/>
              <a:t> CO </a:t>
            </a:r>
            <a:r>
              <a:rPr lang="hu-HU" sz="2000" dirty="0" err="1" smtClean="0"/>
              <a:t>mainly</a:t>
            </a:r>
            <a:r>
              <a:rPr lang="hu-HU" sz="2000" dirty="0" smtClean="0"/>
              <a:t>!)</a:t>
            </a:r>
            <a:r>
              <a:rPr lang="en-US" sz="2000" dirty="0" smtClean="0"/>
              <a:t>, </a:t>
            </a:r>
            <a:r>
              <a:rPr lang="en-US" sz="2000" dirty="0"/>
              <a:t>carried out over </a:t>
            </a:r>
            <a:r>
              <a:rPr lang="hu-HU" sz="2000" dirty="0" err="1" smtClean="0"/>
              <a:t>Cu</a:t>
            </a:r>
            <a:r>
              <a:rPr lang="hu-HU" sz="2000" dirty="0" smtClean="0"/>
              <a:t> </a:t>
            </a:r>
            <a:r>
              <a:rPr lang="en-US" sz="2000" dirty="0" smtClean="0"/>
              <a:t>catalyst</a:t>
            </a:r>
            <a:r>
              <a:rPr lang="hu-HU" sz="2000" dirty="0" smtClean="0"/>
              <a:t>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Crude methanol is separated from the uncondensed gases and the gases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en-US" sz="2000" dirty="0" err="1" smtClean="0"/>
              <a:t>recirculated</a:t>
            </a:r>
            <a:r>
              <a:rPr lang="en-US" sz="2000" dirty="0" smtClean="0"/>
              <a:t> </a:t>
            </a:r>
            <a:r>
              <a:rPr lang="en-US" sz="2000" dirty="0"/>
              <a:t>back to the converter via the </a:t>
            </a:r>
            <a:r>
              <a:rPr lang="en-US" sz="2000" dirty="0" err="1" smtClean="0"/>
              <a:t>circulat</a:t>
            </a:r>
            <a:r>
              <a:rPr lang="hu-HU" sz="2000" dirty="0" smtClean="0"/>
              <a:t>ing </a:t>
            </a:r>
            <a:r>
              <a:rPr lang="hu-HU" sz="2000" dirty="0" err="1" smtClean="0"/>
              <a:t>compressor</a:t>
            </a:r>
            <a:r>
              <a:rPr lang="en-US" sz="2000" dirty="0" smtClean="0"/>
              <a:t>.</a:t>
            </a:r>
            <a:r>
              <a:rPr lang="hu-HU" sz="2000" dirty="0" smtClean="0"/>
              <a:t> Part of </a:t>
            </a:r>
            <a:r>
              <a:rPr lang="hu-HU" sz="2000" dirty="0" err="1" smtClean="0"/>
              <a:t>recirculated</a:t>
            </a:r>
            <a:r>
              <a:rPr lang="hu-HU" sz="2000" dirty="0" smtClean="0"/>
              <a:t> </a:t>
            </a:r>
            <a:r>
              <a:rPr lang="hu-HU" sz="2000" dirty="0" err="1" smtClean="0"/>
              <a:t>synthesis</a:t>
            </a:r>
            <a:r>
              <a:rPr lang="hu-HU" sz="2000" dirty="0" smtClean="0"/>
              <a:t> </a:t>
            </a:r>
            <a:r>
              <a:rPr lang="hu-HU" sz="2000" dirty="0" err="1" smtClean="0"/>
              <a:t>gas</a:t>
            </a:r>
            <a:r>
              <a:rPr lang="hu-HU" sz="2000" dirty="0" smtClean="0"/>
              <a:t> is </a:t>
            </a:r>
            <a:r>
              <a:rPr lang="hu-HU" sz="2000" dirty="0" err="1" smtClean="0"/>
              <a:t>blow</a:t>
            </a:r>
            <a:r>
              <a:rPr lang="hu-HU" sz="2000" dirty="0" smtClean="0"/>
              <a:t> down.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7270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62000" y="687388"/>
            <a:ext cx="177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cs typeface="Arial" charset="0"/>
              </a:rPr>
              <a:t>Catalysts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838200" y="1295400"/>
            <a:ext cx="7787709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. </a:t>
            </a:r>
            <a:r>
              <a:rPr lang="en-US" sz="2200" dirty="0">
                <a:cs typeface="Arial" charset="0"/>
              </a:rPr>
              <a:t>Catalysts for High-Pressure Synthesis</a:t>
            </a:r>
          </a:p>
          <a:p>
            <a:r>
              <a:rPr lang="en-US" sz="2200" dirty="0">
                <a:cs typeface="Arial" charset="0"/>
              </a:rPr>
              <a:t>       </a:t>
            </a:r>
            <a:r>
              <a:rPr lang="en-US" sz="2000" dirty="0">
                <a:cs typeface="Arial" charset="0"/>
              </a:rPr>
              <a:t>The first industrial production of methanol from synthesis gas</a:t>
            </a:r>
          </a:p>
          <a:p>
            <a:r>
              <a:rPr lang="en-US" sz="2000" dirty="0">
                <a:cs typeface="Arial" charset="0"/>
              </a:rPr>
              <a:t>         by the high pressure process employed a catalyst system </a:t>
            </a:r>
          </a:p>
          <a:p>
            <a:r>
              <a:rPr lang="en-US" sz="2000" dirty="0">
                <a:cs typeface="Arial" charset="0"/>
              </a:rPr>
              <a:t>         consisting of zinc oxide and chromium oxide, which was used</a:t>
            </a:r>
          </a:p>
          <a:p>
            <a:r>
              <a:rPr lang="en-US" sz="2000" dirty="0">
                <a:cs typeface="Arial" charset="0"/>
              </a:rPr>
              <a:t>         at 25-35 </a:t>
            </a:r>
            <a:r>
              <a:rPr lang="en-US" sz="2000" dirty="0" err="1">
                <a:cs typeface="Arial" charset="0"/>
              </a:rPr>
              <a:t>MPa</a:t>
            </a:r>
            <a:r>
              <a:rPr lang="en-US" sz="2000" dirty="0">
                <a:cs typeface="Arial" charset="0"/>
              </a:rPr>
              <a:t> and 300-450°C 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4000" b="1" dirty="0"/>
              <a:t>. </a:t>
            </a:r>
            <a:r>
              <a:rPr lang="en-US" sz="2200" dirty="0">
                <a:cs typeface="Arial" charset="0"/>
              </a:rPr>
              <a:t>Catalysts for Low-Pressure Synthesis</a:t>
            </a:r>
          </a:p>
          <a:p>
            <a:r>
              <a:rPr lang="en-US" sz="2200" dirty="0">
                <a:cs typeface="Arial" charset="0"/>
              </a:rPr>
              <a:t>       </a:t>
            </a:r>
            <a:r>
              <a:rPr lang="en-US" sz="2000" dirty="0">
                <a:cs typeface="Arial" charset="0"/>
              </a:rPr>
              <a:t>All currently used low-pressure catalysts contain copper</a:t>
            </a:r>
          </a:p>
          <a:p>
            <a:r>
              <a:rPr lang="en-US" sz="2000" dirty="0">
                <a:cs typeface="Arial" charset="0"/>
              </a:rPr>
              <a:t>        oxide and zinc oxide with one or more stabilizing additives.</a:t>
            </a:r>
          </a:p>
          <a:p>
            <a:r>
              <a:rPr lang="en-US" sz="2000" dirty="0">
                <a:cs typeface="Arial" charset="0"/>
              </a:rPr>
              <a:t>        </a:t>
            </a:r>
            <a:r>
              <a:rPr lang="en-US" sz="2000" dirty="0" smtClean="0">
                <a:cs typeface="Arial" charset="0"/>
              </a:rPr>
              <a:t>Alumina</a:t>
            </a:r>
            <a:r>
              <a:rPr lang="en-US" sz="2000" dirty="0">
                <a:cs typeface="Arial" charset="0"/>
              </a:rPr>
              <a:t>, chromium oxide or mixed oxides of zinc and </a:t>
            </a:r>
          </a:p>
          <a:p>
            <a:r>
              <a:rPr lang="en-US" sz="2000" dirty="0">
                <a:cs typeface="Arial" charset="0"/>
              </a:rPr>
              <a:t>        aluminum have proved suitable for this purpose</a:t>
            </a:r>
            <a:r>
              <a:rPr lang="en-US" sz="2200" dirty="0">
                <a:cs typeface="Arial" charset="0"/>
              </a:rPr>
              <a:t>.</a:t>
            </a:r>
          </a:p>
          <a:p>
            <a:r>
              <a:rPr lang="en-US" sz="2200" dirty="0">
                <a:cs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27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27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11878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cs typeface="Arial" charset="0"/>
              </a:rPr>
              <a:t>Type of reactors</a:t>
            </a:r>
          </a:p>
          <a:p>
            <a:endParaRPr 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63648" y="2133600"/>
            <a:ext cx="87803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Current industrial process for producing methanol differ primarily </a:t>
            </a:r>
          </a:p>
          <a:p>
            <a:r>
              <a:rPr lang="en-US" sz="2000" dirty="0"/>
              <a:t>in reactor design. Many different </a:t>
            </a:r>
            <a:r>
              <a:rPr lang="en-US" sz="2000" dirty="0" smtClean="0"/>
              <a:t>reactor</a:t>
            </a:r>
            <a:r>
              <a:rPr lang="hu-HU" sz="2000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available,</a:t>
            </a:r>
            <a:r>
              <a:rPr lang="hu-HU" sz="2000" dirty="0" smtClean="0"/>
              <a:t> </a:t>
            </a:r>
            <a:r>
              <a:rPr lang="en-US" sz="2000" dirty="0" smtClean="0"/>
              <a:t>they </a:t>
            </a:r>
            <a:r>
              <a:rPr lang="en-US" sz="2000" dirty="0"/>
              <a:t>may </a:t>
            </a:r>
          </a:p>
          <a:p>
            <a:r>
              <a:rPr lang="hu-HU" sz="2000" dirty="0" smtClean="0"/>
              <a:t>b</a:t>
            </a:r>
            <a:r>
              <a:rPr lang="en-US" sz="2000" dirty="0" smtClean="0"/>
              <a:t>e </a:t>
            </a:r>
            <a:r>
              <a:rPr lang="en-US" sz="2000" dirty="0"/>
              <a:t>either </a:t>
            </a:r>
            <a:r>
              <a:rPr lang="en-US" sz="2000" dirty="0" smtClean="0"/>
              <a:t>adiabatic</a:t>
            </a:r>
            <a:r>
              <a:rPr lang="hu-HU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e.g.,ICI</a:t>
            </a:r>
            <a:r>
              <a:rPr lang="en-US" sz="2000" dirty="0"/>
              <a:t>) or </a:t>
            </a:r>
            <a:r>
              <a:rPr lang="en-US" sz="2000" dirty="0" smtClean="0"/>
              <a:t>quasi-isothermal</a:t>
            </a:r>
            <a:r>
              <a:rPr lang="hu-HU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eg</a:t>
            </a:r>
            <a:r>
              <a:rPr lang="en-US" sz="2000" dirty="0"/>
              <a:t>., </a:t>
            </a:r>
            <a:r>
              <a:rPr lang="en-US" sz="2000" dirty="0" err="1"/>
              <a:t>Lurgi</a:t>
            </a:r>
            <a:r>
              <a:rPr lang="en-US" sz="2000" dirty="0"/>
              <a:t>).</a:t>
            </a:r>
          </a:p>
          <a:p>
            <a:r>
              <a:rPr lang="en-US" sz="2000" dirty="0"/>
              <a:t>The ICI process accounts for 60</a:t>
            </a:r>
            <a:r>
              <a:rPr lang="en-US" sz="2000" dirty="0" smtClean="0"/>
              <a:t>%,</a:t>
            </a:r>
            <a:r>
              <a:rPr lang="hu-HU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the </a:t>
            </a:r>
            <a:r>
              <a:rPr lang="en-US" sz="2000" dirty="0" err="1"/>
              <a:t>Lurgi</a:t>
            </a:r>
            <a:r>
              <a:rPr lang="en-US" sz="2000" dirty="0"/>
              <a:t> process for 30%</a:t>
            </a:r>
          </a:p>
          <a:p>
            <a:r>
              <a:rPr lang="hu-HU" sz="2000" dirty="0" smtClean="0"/>
              <a:t>o</a:t>
            </a:r>
            <a:r>
              <a:rPr lang="en-US" sz="2000" dirty="0" smtClean="0"/>
              <a:t>f </a:t>
            </a:r>
            <a:r>
              <a:rPr lang="en-US" sz="2000" dirty="0"/>
              <a:t>worldwide methanol production.</a:t>
            </a:r>
          </a:p>
          <a:p>
            <a:endParaRPr lang="en-US" sz="2000" dirty="0"/>
          </a:p>
          <a:p>
            <a:r>
              <a:rPr lang="en-US" sz="4000" b="1" dirty="0"/>
              <a:t>   </a:t>
            </a:r>
            <a:r>
              <a:rPr lang="en-US" sz="4000" b="1" dirty="0" smtClean="0"/>
              <a:t>.</a:t>
            </a:r>
            <a:r>
              <a:rPr lang="en-US" sz="2000" b="1" dirty="0"/>
              <a:t> Quasi- </a:t>
            </a:r>
            <a:r>
              <a:rPr lang="hu-HU" sz="2000" b="1" dirty="0" smtClean="0"/>
              <a:t>a</a:t>
            </a:r>
            <a:r>
              <a:rPr lang="en-US" sz="2000" b="1" dirty="0" err="1" smtClean="0"/>
              <a:t>diabatic</a:t>
            </a:r>
            <a:r>
              <a:rPr lang="hu-HU" sz="2000" b="1" dirty="0" smtClean="0"/>
              <a:t> </a:t>
            </a:r>
            <a:r>
              <a:rPr lang="en-US" sz="2000" b="1" dirty="0" smtClean="0"/>
              <a:t>reactor</a:t>
            </a:r>
            <a:r>
              <a:rPr lang="en-US" sz="2000" dirty="0"/>
              <a:t>:</a:t>
            </a:r>
            <a:r>
              <a:rPr lang="en-US" b="1" dirty="0"/>
              <a:t> </a:t>
            </a:r>
            <a:r>
              <a:rPr lang="en-US" sz="2000" dirty="0"/>
              <a:t>The ICI process uses an adiabatic reactor. </a:t>
            </a:r>
          </a:p>
          <a:p>
            <a:r>
              <a:rPr lang="en-US" sz="2000" dirty="0"/>
              <a:t>     </a:t>
            </a:r>
            <a:r>
              <a:rPr lang="en-US" sz="4000" b="1" dirty="0"/>
              <a:t> .</a:t>
            </a:r>
            <a:r>
              <a:rPr lang="en-US" sz="2000" dirty="0"/>
              <a:t> </a:t>
            </a:r>
            <a:r>
              <a:rPr lang="en-US" sz="2000" b="1" dirty="0" smtClean="0"/>
              <a:t>Quasi-</a:t>
            </a:r>
            <a:r>
              <a:rPr lang="hu-HU" sz="2000" b="1" dirty="0" smtClean="0"/>
              <a:t>i</a:t>
            </a:r>
            <a:r>
              <a:rPr lang="en-US" sz="2000" b="1" dirty="0" err="1" smtClean="0"/>
              <a:t>sothermal</a:t>
            </a:r>
            <a:r>
              <a:rPr lang="en-US" b="1" dirty="0" smtClean="0"/>
              <a:t> </a:t>
            </a:r>
            <a:r>
              <a:rPr lang="en-US" sz="2000" b="1" dirty="0"/>
              <a:t>Reactors. </a:t>
            </a:r>
            <a:r>
              <a:rPr lang="en-US" sz="2000" dirty="0"/>
              <a:t>The </a:t>
            </a:r>
            <a:r>
              <a:rPr lang="en-US" sz="2000" dirty="0" err="1"/>
              <a:t>Lurgi</a:t>
            </a:r>
            <a:r>
              <a:rPr lang="en-US" sz="2000" dirty="0"/>
              <a:t> process.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methanoljo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20537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200" b="1" dirty="0" err="1" smtClean="0">
                <a:cs typeface="Arial" charset="0"/>
              </a:rPr>
              <a:t>Reactor</a:t>
            </a:r>
            <a:r>
              <a:rPr lang="hu-HU" sz="2200" b="1" dirty="0" smtClean="0">
                <a:cs typeface="Arial" charset="0"/>
              </a:rPr>
              <a:t> </a:t>
            </a:r>
            <a:r>
              <a:rPr lang="hu-HU" sz="2200" b="1" dirty="0" err="1" smtClean="0">
                <a:cs typeface="Arial" charset="0"/>
              </a:rPr>
              <a:t>types</a:t>
            </a:r>
            <a:endParaRPr lang="en-US" dirty="0"/>
          </a:p>
        </p:txBody>
      </p:sp>
      <p:pic>
        <p:nvPicPr>
          <p:cNvPr id="18436" name="Picture 4" descr="http://www.cheresources.com/invision/uploads/images/articles/methanol_plant_debottleneck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559185" cy="3752850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7620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Stepwise</a:t>
            </a:r>
            <a:r>
              <a:rPr lang="hu-HU" dirty="0" smtClean="0"/>
              <a:t> </a:t>
            </a:r>
            <a:r>
              <a:rPr lang="hu-HU" dirty="0" err="1" smtClean="0"/>
              <a:t>adiabatic</a:t>
            </a:r>
            <a:r>
              <a:rPr lang="hu-HU" dirty="0" smtClean="0"/>
              <a:t> </a:t>
            </a:r>
            <a:r>
              <a:rPr lang="hu-HU" dirty="0" err="1" smtClean="0"/>
              <a:t>reactor</a:t>
            </a:r>
            <a:endParaRPr lang="hu-HU" dirty="0"/>
          </a:p>
        </p:txBody>
      </p:sp>
      <p:pic>
        <p:nvPicPr>
          <p:cNvPr id="9" name="Picture 2" descr="http://www.strutpatent.com/image/get/2007/full/US07279138-20071009-D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426" y="2272099"/>
            <a:ext cx="3348915" cy="4483394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5368616" y="240774"/>
            <a:ext cx="3328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Quasy</a:t>
            </a:r>
            <a:r>
              <a:rPr lang="hu-HU" dirty="0" smtClean="0"/>
              <a:t> </a:t>
            </a:r>
            <a:r>
              <a:rPr lang="hu-HU" dirty="0" err="1" smtClean="0"/>
              <a:t>adiabatic</a:t>
            </a:r>
            <a:r>
              <a:rPr lang="hu-HU" dirty="0" smtClean="0"/>
              <a:t> </a:t>
            </a:r>
            <a:r>
              <a:rPr lang="hu-HU" dirty="0" err="1" smtClean="0"/>
              <a:t>reactor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solutions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quenching</a:t>
            </a:r>
            <a:r>
              <a:rPr lang="hu-HU" dirty="0" smtClean="0"/>
              <a:t> (</a:t>
            </a:r>
            <a:r>
              <a:rPr lang="hu-HU" dirty="0" err="1" smtClean="0"/>
              <a:t>cold</a:t>
            </a:r>
            <a:r>
              <a:rPr lang="hu-HU" dirty="0" smtClean="0"/>
              <a:t> </a:t>
            </a:r>
            <a:r>
              <a:rPr lang="hu-HU" dirty="0" err="1" smtClean="0"/>
              <a:t>gas</a:t>
            </a:r>
            <a:r>
              <a:rPr lang="hu-HU" dirty="0" smtClean="0"/>
              <a:t> </a:t>
            </a:r>
            <a:r>
              <a:rPr lang="hu-HU" dirty="0" err="1" smtClean="0"/>
              <a:t>feed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intermediate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Catalyst</a:t>
            </a:r>
            <a:r>
              <a:rPr lang="hu-HU" dirty="0" smtClean="0"/>
              <a:t> </a:t>
            </a:r>
            <a:r>
              <a:rPr lang="hu-HU" dirty="0" err="1" smtClean="0"/>
              <a:t>bed</a:t>
            </a:r>
            <a:r>
              <a:rPr lang="hu-HU" dirty="0" smtClean="0"/>
              <a:t> </a:t>
            </a:r>
            <a:r>
              <a:rPr lang="hu-HU" dirty="0" err="1" smtClean="0"/>
              <a:t>sections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cooling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Quasi</a:t>
            </a:r>
            <a:r>
              <a:rPr lang="hu-HU" dirty="0"/>
              <a:t> </a:t>
            </a:r>
            <a:r>
              <a:rPr lang="hu-HU" dirty="0" err="1"/>
              <a:t>isotherm</a:t>
            </a:r>
            <a:r>
              <a:rPr lang="hu-HU" dirty="0"/>
              <a:t> </a:t>
            </a:r>
            <a:r>
              <a:rPr lang="hu-HU" dirty="0" err="1"/>
              <a:t>reactor</a:t>
            </a:r>
            <a:r>
              <a:rPr lang="hu-HU" dirty="0"/>
              <a:t> </a:t>
            </a:r>
            <a:r>
              <a:rPr lang="hu-HU" dirty="0" err="1"/>
              <a:t>Lurgi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Picture 2" descr="http://fossil.energy.gov/images/programs/powersystems/liqphasemethanol_sch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307343" cy="461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38100"/>
            <a:ext cx="8001001" cy="876301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Green</a:t>
            </a:r>
            <a:r>
              <a:rPr lang="hu-HU" sz="2800" dirty="0" smtClean="0"/>
              <a:t> </a:t>
            </a:r>
            <a:r>
              <a:rPr lang="hu-HU" sz="2800" dirty="0" err="1" smtClean="0"/>
              <a:t>methanol</a:t>
            </a:r>
            <a:r>
              <a:rPr lang="hu-HU" sz="2800" dirty="0" smtClean="0"/>
              <a:t> </a:t>
            </a:r>
            <a:r>
              <a:rPr lang="hu-HU" sz="2800" dirty="0" err="1" smtClean="0"/>
              <a:t>from</a:t>
            </a:r>
            <a:r>
              <a:rPr lang="hu-HU" sz="2800" dirty="0" smtClean="0"/>
              <a:t> CO</a:t>
            </a:r>
            <a:r>
              <a:rPr lang="hu-HU" sz="2800" baseline="-25000" dirty="0" smtClean="0"/>
              <a:t>2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catalytic</a:t>
            </a:r>
            <a:r>
              <a:rPr lang="hu-HU" sz="2800" dirty="0" smtClean="0"/>
              <a:t> </a:t>
            </a:r>
            <a:r>
              <a:rPr lang="hu-HU" sz="2800" dirty="0" err="1" smtClean="0"/>
              <a:t>hydrogenation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50" y="914401"/>
            <a:ext cx="44879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solved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catalytic</a:t>
            </a:r>
            <a:r>
              <a:rPr lang="hu-HU" dirty="0" smtClean="0"/>
              <a:t> 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synthesis</a:t>
            </a:r>
            <a:r>
              <a:rPr lang="hu-HU" dirty="0" smtClean="0"/>
              <a:t> starting </a:t>
            </a:r>
            <a:r>
              <a:rPr lang="hu-HU" dirty="0" err="1" smtClean="0"/>
              <a:t>from</a:t>
            </a:r>
            <a:r>
              <a:rPr lang="hu-HU" dirty="0" smtClean="0"/>
              <a:t> CO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5800" y="18288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u-HU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is a significant water level </a:t>
            </a:r>
            <a:r>
              <a:rPr lang="en-US" dirty="0" smtClean="0"/>
              <a:t>at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outlet of the reactor bed, which in turn has implications </a:t>
            </a:r>
            <a:r>
              <a:rPr lang="en-US" dirty="0" smtClean="0"/>
              <a:t>for</a:t>
            </a:r>
            <a:r>
              <a:rPr lang="hu-HU" dirty="0" smtClean="0"/>
              <a:t> </a:t>
            </a:r>
            <a:r>
              <a:rPr lang="en-US" dirty="0" smtClean="0"/>
              <a:t>decreased </a:t>
            </a:r>
            <a:r>
              <a:rPr lang="en-US" dirty="0"/>
              <a:t>catalyst activity and </a:t>
            </a:r>
            <a:r>
              <a:rPr lang="en-US" dirty="0" smtClean="0"/>
              <a:t>lifetime</a:t>
            </a:r>
            <a:r>
              <a:rPr lang="hu-HU" dirty="0" smtClean="0"/>
              <a:t>, </a:t>
            </a:r>
            <a:r>
              <a:rPr lang="hu-HU" dirty="0" err="1" smtClean="0"/>
              <a:t>catalyst</a:t>
            </a:r>
            <a:r>
              <a:rPr lang="hu-HU" dirty="0" smtClean="0"/>
              <a:t> </a:t>
            </a:r>
            <a:r>
              <a:rPr lang="hu-HU" dirty="0" err="1" smtClean="0"/>
              <a:t>modifications</a:t>
            </a:r>
            <a:r>
              <a:rPr lang="hu-HU" dirty="0" smtClean="0"/>
              <a:t> </a:t>
            </a:r>
            <a:r>
              <a:rPr lang="hu-HU" dirty="0" err="1" smtClean="0"/>
              <a:t>including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(ZrO</a:t>
            </a:r>
            <a:r>
              <a:rPr lang="hu-HU" baseline="-25000" dirty="0" smtClean="0"/>
              <a:t>2</a:t>
            </a:r>
            <a:r>
              <a:rPr lang="hu-HU" dirty="0" smtClean="0"/>
              <a:t>, CeO</a:t>
            </a:r>
            <a:r>
              <a:rPr lang="hu-HU" baseline="-25000" dirty="0" smtClean="0"/>
              <a:t>2</a:t>
            </a:r>
            <a:r>
              <a:rPr lang="hu-HU" dirty="0" smtClean="0"/>
              <a:t>) and </a:t>
            </a:r>
            <a:r>
              <a:rPr lang="hu-HU" dirty="0" err="1" smtClean="0"/>
              <a:t>promoter</a:t>
            </a:r>
            <a:r>
              <a:rPr lang="hu-HU" dirty="0" smtClean="0"/>
              <a:t> </a:t>
            </a:r>
            <a:r>
              <a:rPr lang="hu-HU" dirty="0" err="1" smtClean="0"/>
              <a:t>materials</a:t>
            </a:r>
            <a:r>
              <a:rPr lang="hu-HU" dirty="0" smtClean="0"/>
              <a:t> (Mg, </a:t>
            </a:r>
            <a:r>
              <a:rPr lang="hu-HU" dirty="0" err="1" smtClean="0"/>
              <a:t>Ga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, Ni).</a:t>
            </a:r>
          </a:p>
          <a:p>
            <a:pPr marL="342900" indent="-342900">
              <a:buAutoNum type="arabicParenR"/>
            </a:pPr>
            <a:r>
              <a:rPr lang="en-US" dirty="0"/>
              <a:t>Clean hydrogen production from sustainable sources (</a:t>
            </a:r>
            <a:r>
              <a:rPr lang="en-US" dirty="0" smtClean="0"/>
              <a:t>probably</a:t>
            </a:r>
            <a:r>
              <a:rPr lang="hu-HU" dirty="0" smtClean="0"/>
              <a:t> </a:t>
            </a:r>
            <a:r>
              <a:rPr lang="en-US" dirty="0" smtClean="0"/>
              <a:t>wind-generated </a:t>
            </a:r>
            <a:r>
              <a:rPr lang="en-US" dirty="0"/>
              <a:t>electricity in northern Europe, solar </a:t>
            </a:r>
            <a:r>
              <a:rPr lang="en-US" dirty="0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desert </a:t>
            </a:r>
            <a:r>
              <a:rPr lang="en-US" dirty="0"/>
              <a:t>locations) via electrolysis</a:t>
            </a:r>
            <a:r>
              <a:rPr lang="en-US" dirty="0" smtClean="0"/>
              <a:t>.</a:t>
            </a:r>
            <a:endParaRPr lang="hu-HU" dirty="0" smtClean="0"/>
          </a:p>
          <a:p>
            <a:pPr marL="342900" indent="-342900">
              <a:buAutoNum type="arabicParenR"/>
            </a:pPr>
            <a:r>
              <a:rPr lang="hu-HU" dirty="0" smtClean="0"/>
              <a:t>CO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recovery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Heat recovery</a:t>
            </a:r>
            <a:r>
              <a:rPr lang="hu-HU" dirty="0" smtClean="0"/>
              <a:t> (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intermediate</a:t>
            </a:r>
            <a:r>
              <a:rPr lang="hu-HU" dirty="0" smtClean="0"/>
              <a:t> </a:t>
            </a:r>
            <a:r>
              <a:rPr lang="hu-HU" dirty="0" err="1" smtClean="0"/>
              <a:t>condensation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)</a:t>
            </a:r>
            <a:r>
              <a:rPr lang="en-US" dirty="0" smtClean="0"/>
              <a:t>. </a:t>
            </a:r>
            <a:r>
              <a:rPr lang="en-US" dirty="0"/>
              <a:t>This is </a:t>
            </a:r>
            <a:r>
              <a:rPr lang="en-US" dirty="0" err="1"/>
              <a:t>utilised</a:t>
            </a:r>
            <a:r>
              <a:rPr lang="en-US" dirty="0"/>
              <a:t> very differently from a </a:t>
            </a:r>
            <a:r>
              <a:rPr lang="en-US" dirty="0" smtClean="0"/>
              <a:t>conventional</a:t>
            </a:r>
            <a:r>
              <a:rPr lang="hu-HU" dirty="0" smtClean="0"/>
              <a:t> </a:t>
            </a:r>
            <a:r>
              <a:rPr lang="en-US" dirty="0" smtClean="0"/>
              <a:t>plant </a:t>
            </a:r>
            <a:r>
              <a:rPr lang="en-US" dirty="0"/>
              <a:t>and may have to be exported from the site (e. g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  <a:r>
              <a:rPr lang="en-US" dirty="0" smtClean="0"/>
              <a:t>local </a:t>
            </a:r>
            <a:r>
              <a:rPr lang="en-US" dirty="0"/>
              <a:t>domestic), depending on its level of integration </a:t>
            </a:r>
            <a:r>
              <a:rPr lang="en-US" dirty="0" smtClean="0"/>
              <a:t>within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plant itself or into other on-site processes.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0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855746"/>
            <a:ext cx="8581123" cy="49813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3461" y="304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route</a:t>
            </a:r>
            <a:r>
              <a:rPr lang="hu-HU" sz="2800" dirty="0" smtClean="0"/>
              <a:t>: </a:t>
            </a:r>
            <a:r>
              <a:rPr lang="hu-HU" sz="2800" dirty="0" err="1" smtClean="0"/>
              <a:t>low</a:t>
            </a:r>
            <a:r>
              <a:rPr lang="hu-HU" sz="2800" dirty="0" smtClean="0"/>
              <a:t> </a:t>
            </a:r>
            <a:r>
              <a:rPr lang="hu-HU" sz="2800" dirty="0" err="1" smtClean="0"/>
              <a:t>pressure</a:t>
            </a:r>
            <a:r>
              <a:rPr lang="hu-HU" sz="2800" dirty="0" smtClean="0"/>
              <a:t> </a:t>
            </a:r>
            <a:r>
              <a:rPr lang="hu-HU" sz="2800" dirty="0" err="1" smtClean="0"/>
              <a:t>methanol</a:t>
            </a:r>
            <a:r>
              <a:rPr lang="hu-HU" sz="2800" dirty="0" smtClean="0"/>
              <a:t> </a:t>
            </a:r>
            <a:r>
              <a:rPr lang="hu-HU" sz="2800" dirty="0" err="1" smtClean="0"/>
              <a:t>synthesis</a:t>
            </a:r>
            <a:r>
              <a:rPr lang="hu-HU" sz="2800" dirty="0" smtClean="0"/>
              <a:t>,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feed</a:t>
            </a:r>
            <a:r>
              <a:rPr lang="hu-HU" sz="2800" dirty="0" smtClean="0"/>
              <a:t> is </a:t>
            </a:r>
            <a:r>
              <a:rPr lang="hu-HU" sz="2800" dirty="0" err="1" smtClean="0"/>
              <a:t>from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dry</a:t>
            </a:r>
            <a:r>
              <a:rPr lang="hu-HU" sz="2800" dirty="0" smtClean="0"/>
              <a:t>+</a:t>
            </a:r>
            <a:r>
              <a:rPr lang="hu-HU" sz="2800" dirty="0" err="1" smtClean="0"/>
              <a:t>wet-reforming</a:t>
            </a:r>
            <a:r>
              <a:rPr lang="hu-HU" sz="2800" dirty="0" smtClean="0"/>
              <a:t> of </a:t>
            </a:r>
            <a:r>
              <a:rPr lang="hu-HU" sz="2800" dirty="0" err="1" smtClean="0"/>
              <a:t>biogas</a:t>
            </a:r>
            <a:r>
              <a:rPr lang="hu-HU" sz="2800" dirty="0" smtClean="0"/>
              <a:t>,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hydrogenation</a:t>
            </a:r>
            <a:r>
              <a:rPr lang="hu-HU" sz="2800" dirty="0" smtClean="0"/>
              <a:t> has </a:t>
            </a:r>
            <a:r>
              <a:rPr lang="hu-HU" sz="2800" dirty="0" err="1" smtClean="0"/>
              <a:t>two</a:t>
            </a:r>
            <a:r>
              <a:rPr lang="hu-HU" sz="2800" dirty="0" smtClean="0"/>
              <a:t> </a:t>
            </a:r>
            <a:r>
              <a:rPr lang="hu-HU" sz="2800" dirty="0" err="1" smtClean="0"/>
              <a:t>steps</a:t>
            </a:r>
            <a:r>
              <a:rPr lang="hu-HU" sz="2800" dirty="0" smtClean="0"/>
              <a:t>,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addition</a:t>
            </a:r>
            <a:r>
              <a:rPr lang="hu-HU" sz="2800" dirty="0" smtClean="0"/>
              <a:t> of an </a:t>
            </a:r>
            <a:r>
              <a:rPr lang="hu-HU" sz="2800" dirty="0" err="1" smtClean="0"/>
              <a:t>aliphatic</a:t>
            </a:r>
            <a:r>
              <a:rPr lang="hu-HU" sz="2800" dirty="0" smtClean="0"/>
              <a:t>  </a:t>
            </a:r>
            <a:r>
              <a:rPr lang="hu-HU" sz="2800" dirty="0" err="1" smtClean="0"/>
              <a:t>alcohol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53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Electrochemical</a:t>
            </a:r>
            <a:r>
              <a:rPr lang="hu-HU" dirty="0" smtClean="0"/>
              <a:t> </a:t>
            </a:r>
            <a:r>
              <a:rPr lang="hu-HU" dirty="0" err="1" smtClean="0"/>
              <a:t>methanol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r>
              <a:rPr lang="hu-HU" dirty="0" err="1" smtClean="0"/>
              <a:t>possibilities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carbon</a:t>
            </a:r>
            <a:r>
              <a:rPr lang="hu-HU" dirty="0" smtClean="0"/>
              <a:t> </a:t>
            </a:r>
            <a:r>
              <a:rPr lang="hu-HU" dirty="0" err="1" smtClean="0"/>
              <a:t>dioxide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" y="2362200"/>
            <a:ext cx="908521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9830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04386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/>
              <a:t>.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Methanol </a:t>
            </a:r>
            <a:r>
              <a:rPr lang="en-US" sz="2000" dirty="0" smtClean="0">
                <a:cs typeface="Arial" charset="0"/>
              </a:rPr>
              <a:t>also </a:t>
            </a:r>
            <a:r>
              <a:rPr lang="en-US" sz="2000" dirty="0">
                <a:cs typeface="Arial" charset="0"/>
              </a:rPr>
              <a:t>known as methyl alcohol, </a:t>
            </a:r>
            <a:r>
              <a:rPr lang="en-US" sz="2000" dirty="0" err="1">
                <a:cs typeface="Arial" charset="0"/>
              </a:rPr>
              <a:t>carbinol</a:t>
            </a:r>
            <a:r>
              <a:rPr lang="en-US" sz="2000" dirty="0">
                <a:cs typeface="Arial" charset="0"/>
              </a:rPr>
              <a:t>, wood alcohol or </a:t>
            </a:r>
          </a:p>
          <a:p>
            <a:pPr algn="ctr"/>
            <a:r>
              <a:rPr lang="en-US" sz="2000" dirty="0">
                <a:cs typeface="Arial" charset="0"/>
              </a:rPr>
              <a:t>    wood </a:t>
            </a:r>
            <a:r>
              <a:rPr lang="en-US" sz="2000" dirty="0" err="1" smtClean="0">
                <a:cs typeface="Arial" charset="0"/>
              </a:rPr>
              <a:t>spi</a:t>
            </a:r>
            <a:r>
              <a:rPr lang="hu-HU" sz="2000" dirty="0" err="1" smtClean="0">
                <a:cs typeface="Arial" charset="0"/>
              </a:rPr>
              <a:t>ri</a:t>
            </a:r>
            <a:r>
              <a:rPr lang="en-US" sz="2000" dirty="0" smtClean="0">
                <a:cs typeface="Arial" charset="0"/>
              </a:rPr>
              <a:t>t,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is </a:t>
            </a:r>
            <a:r>
              <a:rPr lang="en-US" sz="2000" dirty="0">
                <a:cs typeface="Arial" charset="0"/>
              </a:rPr>
              <a:t>a chemical compound with </a:t>
            </a:r>
            <a:r>
              <a:rPr lang="hu-HU" sz="2000" dirty="0" err="1" smtClean="0">
                <a:cs typeface="Arial" charset="0"/>
              </a:rPr>
              <a:t>the</a:t>
            </a:r>
            <a:r>
              <a:rPr lang="hu-HU" sz="2000" dirty="0" smtClean="0">
                <a:cs typeface="Arial" charset="0"/>
              </a:rPr>
              <a:t> c</a:t>
            </a:r>
            <a:r>
              <a:rPr lang="en-US" sz="2000" dirty="0" err="1" smtClean="0">
                <a:cs typeface="Arial" charset="0"/>
              </a:rPr>
              <a:t>hemical</a:t>
            </a:r>
            <a:r>
              <a:rPr lang="en-US" sz="2000" dirty="0" smtClean="0">
                <a:cs typeface="Arial" charset="0"/>
              </a:rPr>
              <a:t> formula</a:t>
            </a:r>
            <a:r>
              <a:rPr lang="hu-HU" sz="2000" dirty="0" smtClean="0">
                <a:cs typeface="Arial" charset="0"/>
              </a:rPr>
              <a:t>     </a:t>
            </a:r>
            <a:r>
              <a:rPr lang="en-US" sz="2000" dirty="0" smtClean="0">
                <a:cs typeface="Arial" charset="0"/>
              </a:rPr>
              <a:t> </a:t>
            </a:r>
            <a:r>
              <a:rPr lang="hu-HU" sz="2000" dirty="0" smtClean="0">
                <a:cs typeface="Arial" charset="0"/>
              </a:rPr>
              <a:t>       </a:t>
            </a:r>
            <a:r>
              <a:rPr lang="hu-HU" b="1" dirty="0" smtClean="0">
                <a:hlinkClick r:id="rId5" tooltip="Carbon"/>
              </a:rPr>
              <a:t>C</a:t>
            </a:r>
            <a:r>
              <a:rPr lang="hu-HU" b="1" dirty="0" smtClean="0">
                <a:hlinkClick r:id="rId6" tooltip="Hydrogen"/>
              </a:rPr>
              <a:t>H</a:t>
            </a:r>
            <a:r>
              <a:rPr lang="hu-HU" b="1" baseline="-25000" dirty="0" smtClean="0"/>
              <a:t>3</a:t>
            </a:r>
            <a:r>
              <a:rPr lang="hu-HU" b="1" dirty="0" smtClean="0">
                <a:hlinkClick r:id="rId7" tooltip="Hydroxide"/>
              </a:rPr>
              <a:t>OH</a:t>
            </a:r>
            <a:r>
              <a:rPr lang="hu-HU" b="1" dirty="0"/>
              <a:t>.</a:t>
            </a:r>
          </a:p>
          <a:p>
            <a:r>
              <a:rPr lang="hu-HU" b="1" dirty="0"/>
              <a:t>     </a:t>
            </a:r>
          </a:p>
          <a:p>
            <a:r>
              <a:rPr lang="en-US" sz="4000" b="1" dirty="0"/>
              <a:t>.</a:t>
            </a:r>
            <a:r>
              <a:rPr lang="en-US" dirty="0"/>
              <a:t>  </a:t>
            </a:r>
            <a:r>
              <a:rPr lang="en-US" sz="2000" dirty="0"/>
              <a:t>It is the simplest alcohol and is a light, volatile, colorless, flammable</a:t>
            </a:r>
          </a:p>
          <a:p>
            <a:r>
              <a:rPr lang="en-US" sz="2000" dirty="0"/>
              <a:t>    and </a:t>
            </a:r>
            <a:r>
              <a:rPr lang="en-US" sz="2000" b="1" dirty="0">
                <a:solidFill>
                  <a:srgbClr val="FF0000"/>
                </a:solidFill>
              </a:rPr>
              <a:t>poisonous</a:t>
            </a:r>
            <a:r>
              <a:rPr lang="en-US" sz="2000" dirty="0"/>
              <a:t> liquid.</a:t>
            </a:r>
          </a:p>
          <a:p>
            <a:endParaRPr lang="en-US" sz="2000" dirty="0"/>
          </a:p>
          <a:p>
            <a:r>
              <a:rPr lang="en-US" sz="4000" b="1" dirty="0"/>
              <a:t>. </a:t>
            </a:r>
            <a:r>
              <a:rPr lang="en-US" sz="2000" dirty="0"/>
              <a:t>Methanol is </a:t>
            </a:r>
            <a:r>
              <a:rPr lang="en-US" sz="2000" dirty="0" smtClean="0"/>
              <a:t>a</a:t>
            </a:r>
            <a:r>
              <a:rPr lang="hu-HU" sz="2000" dirty="0" smtClean="0"/>
              <a:t>n </a:t>
            </a:r>
            <a:r>
              <a:rPr lang="hu-HU" sz="2000" dirty="0" err="1" smtClean="0"/>
              <a:t>often</a:t>
            </a:r>
            <a:r>
              <a:rPr lang="hu-HU" sz="2000" dirty="0" smtClean="0"/>
              <a:t> </a:t>
            </a:r>
            <a:r>
              <a:rPr lang="hu-HU" sz="2000" dirty="0" err="1" smtClean="0"/>
              <a:t>used</a:t>
            </a:r>
            <a:r>
              <a:rPr lang="hu-HU" sz="2000" dirty="0" smtClean="0"/>
              <a:t> </a:t>
            </a:r>
            <a:r>
              <a:rPr lang="hu-HU" sz="2000" dirty="0" err="1" smtClean="0"/>
              <a:t>solvent</a:t>
            </a:r>
            <a:r>
              <a:rPr lang="hu-HU" sz="2000" dirty="0" smtClean="0"/>
              <a:t>,</a:t>
            </a:r>
            <a:r>
              <a:rPr lang="en-US" sz="2000" dirty="0" smtClean="0"/>
              <a:t> future </a:t>
            </a:r>
            <a:r>
              <a:rPr lang="en-US" sz="2000" dirty="0"/>
              <a:t>alternative </a:t>
            </a:r>
            <a:r>
              <a:rPr lang="en-US" sz="2000" dirty="0" smtClean="0"/>
              <a:t>fuel</a:t>
            </a:r>
            <a:r>
              <a:rPr lang="hu-HU" sz="2000" dirty="0" smtClean="0"/>
              <a:t>, </a:t>
            </a:r>
            <a:r>
              <a:rPr lang="hu-HU" sz="2000" dirty="0" err="1" smtClean="0"/>
              <a:t>energy</a:t>
            </a:r>
            <a:r>
              <a:rPr lang="hu-HU" sz="2000" dirty="0" smtClean="0"/>
              <a:t> </a:t>
            </a:r>
            <a:r>
              <a:rPr lang="hu-HU" sz="2000" dirty="0" err="1" smtClean="0"/>
              <a:t>storage</a:t>
            </a:r>
            <a:r>
              <a:rPr lang="hu-HU" sz="2000" dirty="0" smtClean="0"/>
              <a:t> </a:t>
            </a:r>
            <a:r>
              <a:rPr lang="hu-HU" sz="2000" dirty="0" err="1" smtClean="0"/>
              <a:t>material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it</a:t>
            </a:r>
            <a:r>
              <a:rPr lang="hu-HU" sz="2000" dirty="0" smtClean="0"/>
              <a:t> is</a:t>
            </a:r>
            <a:r>
              <a:rPr lang="en-US" sz="2000" dirty="0" smtClean="0"/>
              <a:t> </a:t>
            </a:r>
            <a:r>
              <a:rPr lang="en-US" sz="2000" dirty="0"/>
              <a:t>also widely </a:t>
            </a:r>
            <a:r>
              <a:rPr lang="en-US" sz="2000" dirty="0" smtClean="0"/>
              <a:t>use</a:t>
            </a:r>
            <a:r>
              <a:rPr lang="hu-HU" sz="2000" dirty="0" smtClean="0"/>
              <a:t>d </a:t>
            </a:r>
            <a:r>
              <a:rPr lang="en-US" sz="2000" dirty="0" smtClean="0"/>
              <a:t>as </a:t>
            </a:r>
            <a:r>
              <a:rPr lang="en-US" sz="2000" dirty="0"/>
              <a:t>a</a:t>
            </a:r>
            <a:r>
              <a:rPr lang="en-US" dirty="0"/>
              <a:t> </a:t>
            </a:r>
            <a:r>
              <a:rPr lang="en-US" sz="2000" dirty="0"/>
              <a:t>raw material for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production</a:t>
            </a:r>
            <a:r>
              <a:rPr lang="hu-HU" sz="2000" dirty="0" smtClean="0"/>
              <a:t> of </a:t>
            </a:r>
            <a:r>
              <a:rPr lang="en-US" sz="2000" dirty="0" smtClean="0"/>
              <a:t>MTBE</a:t>
            </a:r>
            <a:r>
              <a:rPr lang="hu-HU" sz="2000" dirty="0" smtClean="0"/>
              <a:t>, </a:t>
            </a:r>
            <a:r>
              <a:rPr lang="hu-HU" sz="2000" dirty="0" err="1" smtClean="0"/>
              <a:t>biodiesel</a:t>
            </a:r>
            <a:r>
              <a:rPr lang="en-US" sz="2000" dirty="0" smtClean="0"/>
              <a:t> </a:t>
            </a:r>
            <a:r>
              <a:rPr lang="en-US" sz="2000" dirty="0"/>
              <a:t>and other </a:t>
            </a:r>
            <a:r>
              <a:rPr lang="hu-HU" sz="2000" dirty="0" err="1" smtClean="0"/>
              <a:t>chemicals</a:t>
            </a:r>
            <a:r>
              <a:rPr lang="en-US" sz="2000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sz="4000" b="1" dirty="0"/>
              <a:t>. </a:t>
            </a:r>
            <a:r>
              <a:rPr lang="en-US" sz="2000" dirty="0"/>
              <a:t>The demand of this </a:t>
            </a:r>
            <a:r>
              <a:rPr lang="hu-HU" sz="2000" dirty="0" err="1" smtClean="0"/>
              <a:t>compound</a:t>
            </a:r>
            <a:r>
              <a:rPr lang="hu-HU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increasing </a:t>
            </a:r>
            <a:r>
              <a:rPr lang="en-US" sz="2000" dirty="0" smtClean="0"/>
              <a:t>world</a:t>
            </a:r>
            <a:r>
              <a:rPr lang="hu-HU" sz="2000" dirty="0" err="1" smtClean="0"/>
              <a:t>wide</a:t>
            </a:r>
            <a:r>
              <a:rPr lang="en-US" sz="2000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en-US" sz="4000" dirty="0"/>
          </a:p>
          <a:p>
            <a:r>
              <a:rPr lang="en-US" sz="2000" dirty="0"/>
              <a:t>    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14" y="1905000"/>
            <a:ext cx="8363931" cy="47946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30" y="533400"/>
            <a:ext cx="700218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87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74756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56125" y="1331913"/>
            <a:ext cx="26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b="1"/>
          </a:p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57200" y="566679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b="1" dirty="0" smtClean="0"/>
              <a:t>Storage </a:t>
            </a: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In totally enclosed </a:t>
            </a:r>
            <a:r>
              <a:rPr lang="en-US" sz="2400" dirty="0" smtClean="0"/>
              <a:t>equipment</a:t>
            </a:r>
            <a:r>
              <a:rPr lang="hu-HU" sz="2400" dirty="0" smtClean="0"/>
              <a:t>s, </a:t>
            </a:r>
            <a:r>
              <a:rPr lang="hu-HU" sz="2400" dirty="0" err="1" smtClean="0"/>
              <a:t>tanks</a:t>
            </a: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Avoid ignition and human contact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Tanks must be grounded and vented and should have vapor emission controls.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Avoid storage with incompatible </a:t>
            </a:r>
            <a:r>
              <a:rPr lang="en-US" sz="2400" dirty="0" smtClean="0"/>
              <a:t>materials.</a:t>
            </a:r>
            <a:endParaRPr lang="hu-HU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cs typeface="Arial" charset="0"/>
              </a:rPr>
              <a:t>Material </a:t>
            </a:r>
            <a:r>
              <a:rPr lang="en-US" sz="2400" b="1" dirty="0">
                <a:cs typeface="Arial" charset="0"/>
              </a:rPr>
              <a:t>Selection for storage </a:t>
            </a:r>
            <a:r>
              <a:rPr lang="en-US" sz="2400" b="1" dirty="0" smtClean="0">
                <a:cs typeface="Arial" charset="0"/>
              </a:rPr>
              <a:t>tank</a:t>
            </a:r>
            <a:endParaRPr lang="hu-HU" sz="2400" b="1" dirty="0" smtClean="0">
              <a:cs typeface="Arial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Anhydrous methanol is non-corrosive  except: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Lead</a:t>
            </a:r>
            <a:r>
              <a:rPr lang="hu-HU" sz="2400" dirty="0" smtClean="0"/>
              <a:t>, m</a:t>
            </a:r>
            <a:r>
              <a:rPr lang="en-US" sz="2400" dirty="0" err="1" smtClean="0"/>
              <a:t>agnesium</a:t>
            </a:r>
            <a:r>
              <a:rPr lang="en-US" sz="2400" dirty="0" smtClean="0"/>
              <a:t>  </a:t>
            </a: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Methanol</a:t>
            </a:r>
            <a:r>
              <a:rPr lang="hu-HU" sz="2400" dirty="0" smtClean="0"/>
              <a:t> </a:t>
            </a:r>
            <a:r>
              <a:rPr lang="hu-HU" sz="2400" dirty="0" err="1" smtClean="0"/>
              <a:t>containing</a:t>
            </a:r>
            <a:r>
              <a:rPr lang="hu-HU" sz="2400" dirty="0" smtClean="0"/>
              <a:t> </a:t>
            </a:r>
            <a:r>
              <a:rPr lang="hu-HU" sz="2400" dirty="0" err="1" smtClean="0"/>
              <a:t>water</a:t>
            </a:r>
            <a:r>
              <a:rPr lang="hu-HU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non-corrosive  except: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hu-HU" sz="2400" dirty="0" smtClean="0"/>
              <a:t>L</a:t>
            </a:r>
            <a:r>
              <a:rPr lang="en-US" sz="2400" dirty="0" err="1" smtClean="0"/>
              <a:t>ead</a:t>
            </a:r>
            <a:r>
              <a:rPr lang="hu-HU" sz="2400" dirty="0" smtClean="0"/>
              <a:t>, a</a:t>
            </a:r>
            <a:r>
              <a:rPr lang="en-US" sz="2400" dirty="0" err="1" smtClean="0"/>
              <a:t>luminum</a:t>
            </a: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66FF"/>
                </a:solidFill>
              </a:rPr>
              <a:t>Mild steel is the recommended construction material. 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79876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3700"/>
            <a:ext cx="7315200" cy="6464300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56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172200" cy="1173163"/>
          </a:xfrm>
          <a:noFill/>
          <a:ln/>
        </p:spPr>
        <p:txBody>
          <a:bodyPr/>
          <a:lstStyle/>
          <a:p>
            <a:r>
              <a:rPr lang="fr-FR" sz="2200" b="1">
                <a:cs typeface="Arial" charset="0"/>
              </a:rPr>
              <a:t>Environnemental Protection</a:t>
            </a:r>
            <a:endParaRPr lang="en-US" sz="2200" b="1">
              <a:cs typeface="Arial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8609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572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200"/>
              <a:t>Biodegradation / Aquatic Toxicity: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/>
              <a:t>Methanol biodegrades easily 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200"/>
              <a:t> Water.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200"/>
              <a:t>Soil.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/>
              <a:t>Methanol in high concentrations (&gt;1%) in fresh or salt water can have short-term harmful effects on aquatic life within the immediate spill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12902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133600" y="2160588"/>
            <a:ext cx="4562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/>
              <a:t>Thank you for you</a:t>
            </a:r>
            <a:r>
              <a:rPr lang="hu-HU" sz="4000" dirty="0"/>
              <a:t>r</a:t>
            </a:r>
            <a:r>
              <a:rPr lang="en-US" sz="4000" dirty="0"/>
              <a:t> </a:t>
            </a:r>
          </a:p>
          <a:p>
            <a:r>
              <a:rPr lang="en-US" sz="4000" dirty="0"/>
              <a:t>      </a:t>
            </a:r>
            <a:r>
              <a:rPr lang="en-US" sz="4000" dirty="0" smtClean="0"/>
              <a:t>attention</a:t>
            </a:r>
            <a:r>
              <a:rPr lang="hu-HU" sz="4000" dirty="0" smtClean="0"/>
              <a:t>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methanoljo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graphicFrame>
        <p:nvGraphicFramePr>
          <p:cNvPr id="50203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76185104"/>
              </p:ext>
            </p:extLst>
          </p:nvPr>
        </p:nvGraphicFramePr>
        <p:xfrm>
          <a:off x="609600" y="1219200"/>
          <a:ext cx="7924800" cy="51054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Mole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cular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Critical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Critical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Threepoint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temperature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Threepoint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Boiling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Melting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Density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Solubility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239.49°C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8.097 MPa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-97.56°C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0.10768Pa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64.7°C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-97.68°C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0°C   0.8100   g/cm³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20°C 0.7913   g/cm³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25°C 0.78664 g/cm³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0.5513 mPa 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Vapor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9.98× 10 –³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Miscible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every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ratio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819400" y="685800"/>
            <a:ext cx="3023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chemeClr val="tx2"/>
                </a:solidFill>
              </a:rPr>
              <a:t>Physical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</a:rPr>
              <a:t>properties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100356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81121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/>
              <a:t>. </a:t>
            </a:r>
            <a:r>
              <a:rPr lang="en-US" sz="2000" dirty="0">
                <a:cs typeface="Arial" charset="0"/>
              </a:rPr>
              <a:t>Pure methanol, was first obtained in 1661 by Robert Boyle, who  </a:t>
            </a:r>
          </a:p>
          <a:p>
            <a:r>
              <a:rPr lang="en-US" sz="2000" dirty="0">
                <a:cs typeface="Arial" charset="0"/>
              </a:rPr>
              <a:t>    called it spirit of box, because he produced it via the distillation of </a:t>
            </a:r>
          </a:p>
          <a:p>
            <a:r>
              <a:rPr lang="en-US" sz="2000" dirty="0">
                <a:cs typeface="Arial" charset="0"/>
              </a:rPr>
              <a:t>    boxwood. </a:t>
            </a:r>
          </a:p>
          <a:p>
            <a:r>
              <a:rPr lang="en-US" sz="2000" dirty="0">
                <a:cs typeface="Arial" charset="0"/>
              </a:rPr>
              <a:t>     </a:t>
            </a:r>
          </a:p>
          <a:p>
            <a:r>
              <a:rPr lang="en-US" sz="4000" b="1" dirty="0">
                <a:cs typeface="Arial" charset="0"/>
              </a:rPr>
              <a:t>.</a:t>
            </a:r>
            <a:r>
              <a:rPr lang="en-US" sz="2000" dirty="0">
                <a:cs typeface="Arial" charset="0"/>
              </a:rPr>
              <a:t> </a:t>
            </a:r>
            <a:r>
              <a:rPr lang="hu-HU" sz="2000" dirty="0" err="1">
                <a:cs typeface="Arial" charset="0"/>
              </a:rPr>
              <a:t>Mittasch</a:t>
            </a:r>
            <a:r>
              <a:rPr lang="hu-HU" sz="2000" dirty="0">
                <a:cs typeface="Arial" charset="0"/>
              </a:rPr>
              <a:t> </a:t>
            </a:r>
            <a:r>
              <a:rPr lang="hu-HU" sz="2000" dirty="0" smtClean="0">
                <a:cs typeface="Arial" charset="0"/>
              </a:rPr>
              <a:t>and </a:t>
            </a:r>
            <a:r>
              <a:rPr lang="hu-HU" sz="2000" dirty="0" err="1" smtClean="0">
                <a:cs typeface="Arial" charset="0"/>
              </a:rPr>
              <a:t>his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coworkers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prepared</a:t>
            </a:r>
            <a:r>
              <a:rPr lang="hu-HU" sz="2000" dirty="0" smtClean="0">
                <a:cs typeface="Arial" charset="0"/>
              </a:rPr>
              <a:t> a </a:t>
            </a:r>
            <a:r>
              <a:rPr lang="hu-HU" sz="2000" dirty="0" err="1" smtClean="0">
                <a:cs typeface="Arial" charset="0"/>
              </a:rPr>
              <a:t>methanol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containing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mixture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from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synthesis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gas</a:t>
            </a:r>
            <a:r>
              <a:rPr lang="hu-HU" sz="2000" dirty="0" smtClean="0">
                <a:cs typeface="Arial" charset="0"/>
              </a:rPr>
              <a:t>(CO+H</a:t>
            </a:r>
            <a:r>
              <a:rPr lang="hu-HU" sz="2000" baseline="-25000" dirty="0" smtClean="0">
                <a:cs typeface="Arial" charset="0"/>
              </a:rPr>
              <a:t>2</a:t>
            </a:r>
            <a:r>
              <a:rPr lang="hu-HU" sz="2000" dirty="0">
                <a:cs typeface="Arial" charset="0"/>
              </a:rPr>
              <a:t>) </a:t>
            </a:r>
            <a:r>
              <a:rPr lang="hu-HU" sz="2000" dirty="0" err="1" smtClean="0">
                <a:cs typeface="Arial" charset="0"/>
              </a:rPr>
              <a:t>with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Fe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catalyst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in</a:t>
            </a:r>
            <a:r>
              <a:rPr lang="hu-HU" sz="2000" dirty="0" smtClean="0">
                <a:cs typeface="Arial" charset="0"/>
              </a:rPr>
              <a:t> 1913 </a:t>
            </a:r>
            <a:r>
              <a:rPr lang="hu-HU" sz="2000" dirty="0" err="1" smtClean="0">
                <a:cs typeface="Arial" charset="0"/>
              </a:rPr>
              <a:t>at</a:t>
            </a:r>
            <a:r>
              <a:rPr lang="hu-HU" sz="2000" dirty="0" smtClean="0">
                <a:cs typeface="Arial" charset="0"/>
              </a:rPr>
              <a:t> BASF.</a:t>
            </a:r>
            <a:endParaRPr lang="hu-HU" sz="2000" dirty="0">
              <a:cs typeface="Arial" charset="0"/>
            </a:endParaRPr>
          </a:p>
          <a:p>
            <a:r>
              <a:rPr lang="en-US" sz="2000" dirty="0" smtClean="0">
                <a:cs typeface="Arial" charset="0"/>
              </a:rPr>
              <a:t>In </a:t>
            </a:r>
            <a:r>
              <a:rPr lang="en-US" sz="2000" b="1" dirty="0">
                <a:cs typeface="Arial" charset="0"/>
              </a:rPr>
              <a:t>1923</a:t>
            </a:r>
            <a:r>
              <a:rPr lang="en-US" sz="2000" dirty="0">
                <a:cs typeface="Arial" charset="0"/>
              </a:rPr>
              <a:t>, the German chemist Matthias Pier, working for </a:t>
            </a:r>
            <a:r>
              <a:rPr lang="en-US" sz="2000" dirty="0" smtClean="0">
                <a:cs typeface="Arial" charset="0"/>
              </a:rPr>
              <a:t>BASF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also</a:t>
            </a:r>
            <a:r>
              <a:rPr lang="hu-HU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r>
              <a:rPr lang="en-US" sz="2000" dirty="0" smtClean="0">
                <a:cs typeface="Arial" charset="0"/>
              </a:rPr>
              <a:t>developed </a:t>
            </a:r>
            <a:r>
              <a:rPr lang="hu-HU" sz="2000" dirty="0" smtClean="0">
                <a:cs typeface="Arial" charset="0"/>
              </a:rPr>
              <a:t>a </a:t>
            </a:r>
            <a:r>
              <a:rPr lang="hu-HU" sz="2000" dirty="0" err="1" smtClean="0">
                <a:cs typeface="Arial" charset="0"/>
              </a:rPr>
              <a:t>highly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selective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catalytic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reaction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to convert synthesis gas (a mixture of </a:t>
            </a:r>
            <a:r>
              <a:rPr lang="en-US" sz="2000" dirty="0" smtClean="0">
                <a:cs typeface="Arial" charset="0"/>
              </a:rPr>
              <a:t>carbon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monoxide </a:t>
            </a:r>
            <a:r>
              <a:rPr lang="en-US" sz="2000" dirty="0">
                <a:cs typeface="Arial" charset="0"/>
              </a:rPr>
              <a:t>and hydrogen derived from coke and used as</a:t>
            </a:r>
            <a:r>
              <a:rPr lang="en-US" dirty="0"/>
              <a:t> 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source of hydrogen in synthetic ammonia production) </a:t>
            </a:r>
            <a:r>
              <a:rPr lang="en-US" sz="2000" dirty="0" smtClean="0">
                <a:cs typeface="Arial" charset="0"/>
              </a:rPr>
              <a:t>into </a:t>
            </a:r>
            <a:r>
              <a:rPr lang="en-US" sz="2000" dirty="0">
                <a:cs typeface="Arial" charset="0"/>
              </a:rPr>
              <a:t>methanol. </a:t>
            </a:r>
          </a:p>
          <a:p>
            <a:r>
              <a:rPr lang="en-US" sz="2000" dirty="0">
                <a:cs typeface="Arial" charset="0"/>
              </a:rPr>
              <a:t>     Pressure 25 – 35 </a:t>
            </a:r>
            <a:r>
              <a:rPr lang="en-US" sz="2000" dirty="0" err="1">
                <a:cs typeface="Arial" charset="0"/>
              </a:rPr>
              <a:t>MPa</a:t>
            </a:r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     Temperatures of about 400°C</a:t>
            </a:r>
            <a:r>
              <a:rPr lang="en-US" sz="2000" dirty="0" smtClean="0">
                <a:cs typeface="Arial" charset="0"/>
              </a:rPr>
              <a:t>.</a:t>
            </a:r>
            <a:endParaRPr lang="hu-HU" sz="2000" dirty="0" smtClean="0">
              <a:cs typeface="Arial" charset="0"/>
            </a:endParaRPr>
          </a:p>
          <a:p>
            <a:r>
              <a:rPr lang="hu-HU" sz="2000" dirty="0">
                <a:cs typeface="Arial" charset="0"/>
              </a:rPr>
              <a:t> </a:t>
            </a:r>
            <a:r>
              <a:rPr lang="hu-HU" sz="2000" dirty="0" smtClean="0">
                <a:cs typeface="Arial" charset="0"/>
              </a:rPr>
              <a:t>    </a:t>
            </a:r>
            <a:r>
              <a:rPr lang="hu-HU" sz="2000" dirty="0" err="1" smtClean="0">
                <a:cs typeface="Arial" charset="0"/>
              </a:rPr>
              <a:t>Catalyst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ZnO</a:t>
            </a:r>
            <a:r>
              <a:rPr lang="hu-HU" sz="2000" dirty="0" smtClean="0">
                <a:cs typeface="Arial" charset="0"/>
              </a:rPr>
              <a:t>/Cr</a:t>
            </a:r>
            <a:r>
              <a:rPr lang="hu-HU" sz="2000" baseline="-25000" dirty="0" smtClean="0">
                <a:cs typeface="Arial" charset="0"/>
              </a:rPr>
              <a:t>2</a:t>
            </a:r>
            <a:r>
              <a:rPr lang="hu-HU" sz="2000" dirty="0" smtClean="0">
                <a:cs typeface="Arial" charset="0"/>
              </a:rPr>
              <a:t>O</a:t>
            </a:r>
            <a:r>
              <a:rPr lang="hu-HU" sz="2000" baseline="-25000" dirty="0" smtClean="0">
                <a:cs typeface="Arial" charset="0"/>
              </a:rPr>
              <a:t>3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on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alumina</a:t>
            </a:r>
            <a:endParaRPr lang="en-US" sz="2000" dirty="0">
              <a:cs typeface="Arial" charset="0"/>
            </a:endParaRPr>
          </a:p>
          <a:p>
            <a:endParaRPr lang="en-US" sz="2000" dirty="0">
              <a:cs typeface="Arial" charset="0"/>
            </a:endParaRPr>
          </a:p>
          <a:p>
            <a:endParaRPr lang="en-US" sz="2000" dirty="0">
              <a:cs typeface="Arial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358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History of the methanol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441325"/>
          </a:xfrm>
          <a:prstGeom prst="rect">
            <a:avLst/>
          </a:prstGeom>
          <a:noFill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620000" y="381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BME</a:t>
            </a:r>
          </a:p>
        </p:txBody>
      </p:sp>
      <p:pic>
        <p:nvPicPr>
          <p:cNvPr id="108548" name="Picture 4" descr="methanolj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7500"/>
            <a:ext cx="7315200" cy="6464300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3400" y="795338"/>
            <a:ext cx="82375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/>
              <a:t>. </a:t>
            </a:r>
            <a:r>
              <a:rPr lang="en-US" sz="2000" dirty="0">
                <a:cs typeface="Arial" charset="0"/>
              </a:rPr>
              <a:t>In 1966</a:t>
            </a:r>
            <a:r>
              <a:rPr lang="en-US" sz="2000" dirty="0" smtClean="0">
                <a:cs typeface="Arial" charset="0"/>
              </a:rPr>
              <a:t>,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ICI</a:t>
            </a:r>
            <a:r>
              <a:rPr lang="en-US" sz="2000" b="1" dirty="0" smtClean="0"/>
              <a:t> </a:t>
            </a:r>
            <a:r>
              <a:rPr lang="en-US" sz="2000" dirty="0" smtClean="0">
                <a:cs typeface="Arial" charset="0"/>
              </a:rPr>
              <a:t>developed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as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first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a route for methanol synthesis in which </a:t>
            </a:r>
            <a:r>
              <a:rPr lang="en-US" sz="2000" dirty="0" smtClean="0">
                <a:cs typeface="Arial" charset="0"/>
              </a:rPr>
              <a:t>sulfur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free </a:t>
            </a:r>
            <a:r>
              <a:rPr lang="en-US" sz="2000" dirty="0">
                <a:cs typeface="Arial" charset="0"/>
              </a:rPr>
              <a:t>synthesis </a:t>
            </a:r>
            <a:r>
              <a:rPr lang="en-US" sz="2000" dirty="0" smtClean="0">
                <a:cs typeface="Arial" charset="0"/>
              </a:rPr>
              <a:t>gas</a:t>
            </a:r>
            <a:r>
              <a:rPr lang="hu-HU" sz="2000" dirty="0" smtClean="0">
                <a:cs typeface="Arial" charset="0"/>
              </a:rPr>
              <a:t> (</a:t>
            </a:r>
            <a:r>
              <a:rPr lang="hu-HU" sz="2000" dirty="0" err="1" smtClean="0">
                <a:cs typeface="Arial" charset="0"/>
              </a:rPr>
              <a:t>based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on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natural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gas</a:t>
            </a:r>
            <a:r>
              <a:rPr lang="hu-HU" sz="2000" dirty="0" smtClean="0">
                <a:cs typeface="Arial" charset="0"/>
              </a:rPr>
              <a:t>)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containing a high proportion of carbon dioxide </a:t>
            </a:r>
            <a:r>
              <a:rPr lang="en-US" sz="2000" dirty="0" smtClean="0">
                <a:cs typeface="Arial" charset="0"/>
              </a:rPr>
              <a:t>was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reacted </a:t>
            </a:r>
            <a:r>
              <a:rPr lang="en-US" sz="2000" dirty="0">
                <a:cs typeface="Arial" charset="0"/>
              </a:rPr>
              <a:t>on </a:t>
            </a:r>
            <a:r>
              <a:rPr lang="en-US" sz="2000" b="1" dirty="0">
                <a:cs typeface="Arial" charset="0"/>
              </a:rPr>
              <a:t>highly selective copper </a:t>
            </a:r>
            <a:r>
              <a:rPr lang="en-US" sz="2000" b="1" dirty="0" smtClean="0">
                <a:cs typeface="Arial" charset="0"/>
              </a:rPr>
              <a:t>oxide </a:t>
            </a:r>
            <a:r>
              <a:rPr lang="en-US" sz="2000" dirty="0">
                <a:cs typeface="Arial" charset="0"/>
              </a:rPr>
              <a:t>catalysts.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 </a:t>
            </a:r>
          </a:p>
          <a:p>
            <a:r>
              <a:rPr lang="en-US" dirty="0"/>
              <a:t>      </a:t>
            </a:r>
            <a:r>
              <a:rPr lang="en-US" sz="2000" dirty="0">
                <a:cs typeface="Arial" charset="0"/>
              </a:rPr>
              <a:t>Pressure 5-10 </a:t>
            </a:r>
            <a:r>
              <a:rPr lang="en-US" sz="2000" dirty="0" err="1">
                <a:cs typeface="Arial" charset="0"/>
              </a:rPr>
              <a:t>MPa</a:t>
            </a:r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     </a:t>
            </a:r>
            <a:r>
              <a:rPr lang="en-US" sz="2000" dirty="0" smtClean="0">
                <a:cs typeface="Arial" charset="0"/>
              </a:rPr>
              <a:t>Temperature </a:t>
            </a:r>
            <a:r>
              <a:rPr lang="hu-HU" sz="2000" dirty="0" err="1" smtClean="0">
                <a:cs typeface="Arial" charset="0"/>
              </a:rPr>
              <a:t>between</a:t>
            </a:r>
            <a:r>
              <a:rPr lang="hu-HU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200-300°C</a:t>
            </a:r>
            <a:endParaRPr lang="en-US" sz="2000" dirty="0">
              <a:cs typeface="Arial" charset="0"/>
            </a:endParaRP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     Methanol can now be produced much more economically worldwide </a:t>
            </a:r>
          </a:p>
          <a:p>
            <a:r>
              <a:rPr lang="en-US" sz="2000" dirty="0">
                <a:cs typeface="Arial" charset="0"/>
              </a:rPr>
              <a:t>     by these low pressure </a:t>
            </a:r>
            <a:r>
              <a:rPr lang="en-US" sz="2000" dirty="0" smtClean="0">
                <a:cs typeface="Arial" charset="0"/>
              </a:rPr>
              <a:t>method</a:t>
            </a:r>
            <a:r>
              <a:rPr lang="hu-HU" sz="2000" dirty="0" smtClean="0">
                <a:cs typeface="Arial" charset="0"/>
              </a:rPr>
              <a:t>s</a:t>
            </a:r>
            <a:r>
              <a:rPr lang="en-US" sz="2000" dirty="0" smtClean="0">
                <a:cs typeface="Arial" charset="0"/>
              </a:rPr>
              <a:t>.</a:t>
            </a:r>
            <a:r>
              <a:rPr lang="hu-HU" sz="2000" dirty="0" smtClean="0">
                <a:cs typeface="Arial" charset="0"/>
              </a:rPr>
              <a:t> (95%) The </a:t>
            </a:r>
            <a:r>
              <a:rPr lang="hu-HU" sz="2000" dirty="0" err="1" smtClean="0">
                <a:cs typeface="Arial" charset="0"/>
              </a:rPr>
              <a:t>economic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plant</a:t>
            </a:r>
            <a:r>
              <a:rPr lang="hu-HU" sz="2000" dirty="0" smtClean="0">
                <a:cs typeface="Arial" charset="0"/>
              </a:rPr>
              <a:t> </a:t>
            </a:r>
            <a:r>
              <a:rPr lang="hu-HU" sz="2000" dirty="0" err="1" smtClean="0">
                <a:cs typeface="Arial" charset="0"/>
              </a:rPr>
              <a:t>size</a:t>
            </a:r>
            <a:r>
              <a:rPr lang="hu-HU" sz="2000" dirty="0" smtClean="0">
                <a:cs typeface="Arial" charset="0"/>
              </a:rPr>
              <a:t> is 	</a:t>
            </a:r>
            <a:r>
              <a:rPr lang="hu-HU" sz="2000" dirty="0" err="1" smtClean="0">
                <a:cs typeface="Arial" charset="0"/>
              </a:rPr>
              <a:t>between</a:t>
            </a:r>
            <a:r>
              <a:rPr lang="hu-HU" sz="2000" dirty="0" smtClean="0">
                <a:cs typeface="Arial" charset="0"/>
              </a:rPr>
              <a:t> 500 and 1000 </a:t>
            </a:r>
            <a:r>
              <a:rPr lang="hu-HU" sz="2000" dirty="0" err="1" smtClean="0">
                <a:cs typeface="Arial" charset="0"/>
              </a:rPr>
              <a:t>kto</a:t>
            </a:r>
            <a:r>
              <a:rPr lang="hu-HU" sz="2000" dirty="0" smtClean="0">
                <a:cs typeface="Arial" charset="0"/>
              </a:rPr>
              <a:t>/</a:t>
            </a:r>
            <a:r>
              <a:rPr lang="hu-HU" sz="2000" dirty="0" err="1" smtClean="0">
                <a:cs typeface="Arial" charset="0"/>
              </a:rPr>
              <a:t>year</a:t>
            </a:r>
            <a:r>
              <a:rPr lang="hu-HU" sz="2000" dirty="0" smtClean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3400" y="9906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Thus, we must clearly distinguish green methanol from blue or grey methanol.</a:t>
            </a:r>
          </a:p>
          <a:p>
            <a:r>
              <a:rPr lang="en-US" dirty="0"/>
              <a:t>  </a:t>
            </a:r>
            <a:r>
              <a:rPr lang="en-US" b="1" dirty="0"/>
              <a:t>Grey methanol</a:t>
            </a:r>
          </a:p>
          <a:p>
            <a:r>
              <a:rPr lang="en-US" dirty="0"/>
              <a:t>It is obtained by synthesis reaction from methane present in natural gas (or in some cases, as in China, still from coal). It is therefore not a renewable or clean energy.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chemeClr val="accent1"/>
                </a:solidFill>
              </a:rPr>
              <a:t>Blue methanol</a:t>
            </a:r>
          </a:p>
          <a:p>
            <a:r>
              <a:rPr lang="en-US" dirty="0"/>
              <a:t>It is also obtained by synthesis derived from natural gas, but includes as part of the process the capture and storage of the carbon generated during its production, converting it into a less polluting product.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Green methanol</a:t>
            </a:r>
          </a:p>
          <a:p>
            <a:r>
              <a:rPr lang="en-US" dirty="0"/>
              <a:t>It is produced using only renewable energy sources in the process and ensuring that no harmful gases are emitted into the atmosphere. Green methanol is thus synonymous with clean, renewable methanol. </a:t>
            </a:r>
          </a:p>
          <a:p>
            <a:r>
              <a:rPr lang="en-US" dirty="0" smtClean="0"/>
              <a:t>•</a:t>
            </a:r>
            <a:r>
              <a:rPr lang="hu-HU" dirty="0" smtClean="0"/>
              <a:t>  </a:t>
            </a:r>
            <a:r>
              <a:rPr lang="en-US" dirty="0" err="1" smtClean="0"/>
              <a:t>Biomethanol</a:t>
            </a:r>
            <a:r>
              <a:rPr lang="en-US" dirty="0"/>
              <a:t>: produced from the gasification(1) of sustainable biomass sources such as livestock, agricultural and forestry residues and municipal waste.</a:t>
            </a:r>
          </a:p>
          <a:p>
            <a:r>
              <a:rPr lang="en-US" dirty="0" smtClean="0"/>
              <a:t>•</a:t>
            </a:r>
            <a:r>
              <a:rPr lang="hu-HU" dirty="0" smtClean="0"/>
              <a:t>  </a:t>
            </a:r>
            <a:r>
              <a:rPr lang="en-US" dirty="0" smtClean="0"/>
              <a:t>e-methanol</a:t>
            </a:r>
            <a:r>
              <a:rPr lang="en-US" dirty="0"/>
              <a:t>: produced from hydrogen produced from renewable electricity (what we call green hydrogen) and captured carbon dioxide.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382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Environmental</a:t>
            </a:r>
            <a:r>
              <a:rPr lang="hu-HU" sz="2800" dirty="0" smtClean="0"/>
              <a:t> </a:t>
            </a:r>
            <a:r>
              <a:rPr lang="hu-HU" sz="2800" dirty="0" err="1" smtClean="0"/>
              <a:t>aspects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93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" y="228600"/>
            <a:ext cx="9120061" cy="6460958"/>
          </a:xfrm>
          <a:prstGeom prst="rect">
            <a:avLst/>
          </a:prstGeom>
        </p:spPr>
      </p:pic>
      <p:sp>
        <p:nvSpPr>
          <p:cNvPr id="5" name="Balra nyíl 4"/>
          <p:cNvSpPr/>
          <p:nvPr/>
        </p:nvSpPr>
        <p:spPr>
          <a:xfrm>
            <a:off x="1143000" y="1828800"/>
            <a:ext cx="5791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2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/>
              <a:t>Green</a:t>
            </a:r>
            <a:r>
              <a:rPr lang="hu-HU" sz="3200" dirty="0" smtClean="0"/>
              <a:t> </a:t>
            </a:r>
            <a:r>
              <a:rPr lang="hu-HU" sz="3200" dirty="0" err="1" smtClean="0"/>
              <a:t>methanol</a:t>
            </a:r>
            <a:r>
              <a:rPr lang="hu-HU" sz="3200" dirty="0" smtClean="0"/>
              <a:t> </a:t>
            </a:r>
            <a:r>
              <a:rPr lang="hu-HU" sz="3200" dirty="0" err="1" smtClean="0"/>
              <a:t>plant</a:t>
            </a:r>
            <a:endParaRPr lang="hu-HU" sz="3200" dirty="0"/>
          </a:p>
        </p:txBody>
      </p:sp>
      <p:pic>
        <p:nvPicPr>
          <p:cNvPr id="3" name="Kép 2" descr="Ilustra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543800" cy="599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Words>1822</Words>
  <Application>Microsoft Office PowerPoint</Application>
  <PresentationFormat>Diavetítés a képernyőre (4:3 oldalarány)</PresentationFormat>
  <Paragraphs>255</Paragraphs>
  <Slides>33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inherit</vt:lpstr>
      <vt:lpstr>Lato</vt:lpstr>
      <vt:lpstr>Wingdings</vt:lpstr>
      <vt:lpstr>Office-téma</vt:lpstr>
      <vt:lpstr>The methanol synthesis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Green methanol plant</vt:lpstr>
      <vt:lpstr>The methanol, as energy storage material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No. 2. Water gas-shift reaction of methane on Ni catalyst </vt:lpstr>
      <vt:lpstr>PowerPoint-bemutató</vt:lpstr>
      <vt:lpstr>PowerPoint-bemutató</vt:lpstr>
      <vt:lpstr>PowerPoint-bemutató</vt:lpstr>
      <vt:lpstr>PowerPoint-bemutató</vt:lpstr>
      <vt:lpstr>PowerPoint-bemutató</vt:lpstr>
      <vt:lpstr>Quasi isotherm reactor Lurgi process </vt:lpstr>
      <vt:lpstr>Green methanol from CO2 by catalytic hydrogenation</vt:lpstr>
      <vt:lpstr>Problems to be solved in the catalytic methanol synthesis starting from CO2</vt:lpstr>
      <vt:lpstr>PowerPoint-bemutató</vt:lpstr>
      <vt:lpstr>Electrochemical methanol production possibilities from carbon dioxide</vt:lpstr>
      <vt:lpstr>PowerPoint-bemutató</vt:lpstr>
      <vt:lpstr>PowerPoint-bemutató</vt:lpstr>
      <vt:lpstr>Environnemental Protection</vt:lpstr>
      <vt:lpstr>PowerPoint-bemutató</vt:lpstr>
    </vt:vector>
  </TitlesOfParts>
  <Company>matin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matin</dc:creator>
  <cp:lastModifiedBy>Dr. Gresits Iván László</cp:lastModifiedBy>
  <cp:revision>130</cp:revision>
  <dcterms:created xsi:type="dcterms:W3CDTF">2007-03-03T20:02:11Z</dcterms:created>
  <dcterms:modified xsi:type="dcterms:W3CDTF">2024-11-05T10:29:16Z</dcterms:modified>
</cp:coreProperties>
</file>